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  <p:sldMasterId id="2147483727" r:id="rId2"/>
    <p:sldMasterId id="2147483737" r:id="rId3"/>
    <p:sldMasterId id="2147483744" r:id="rId4"/>
  </p:sldMasterIdLst>
  <p:notesMasterIdLst>
    <p:notesMasterId r:id="rId20"/>
  </p:notesMasterIdLst>
  <p:sldIdLst>
    <p:sldId id="269" r:id="rId5"/>
    <p:sldId id="287" r:id="rId6"/>
    <p:sldId id="283" r:id="rId7"/>
    <p:sldId id="284" r:id="rId8"/>
    <p:sldId id="286" r:id="rId9"/>
    <p:sldId id="306" r:id="rId10"/>
    <p:sldId id="277" r:id="rId11"/>
    <p:sldId id="289" r:id="rId12"/>
    <p:sldId id="294" r:id="rId13"/>
    <p:sldId id="310" r:id="rId14"/>
    <p:sldId id="293" r:id="rId15"/>
    <p:sldId id="311" r:id="rId16"/>
    <p:sldId id="316" r:id="rId17"/>
    <p:sldId id="317" r:id="rId18"/>
    <p:sldId id="32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07C"/>
    <a:srgbClr val="00A93D"/>
    <a:srgbClr val="4B91D1"/>
    <a:srgbClr val="5B9BD5"/>
    <a:srgbClr val="FFFFCC"/>
    <a:srgbClr val="003285"/>
    <a:srgbClr val="008DC8"/>
    <a:srgbClr val="D1D3D4"/>
    <a:srgbClr val="004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DFF5F3-672E-A3A0-7285-A8F097FC3C27}" v="219" dt="2022-07-15T19:45:19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7" autoAdjust="0"/>
    <p:restoredTop sz="82093" autoAdjust="0"/>
  </p:normalViewPr>
  <p:slideViewPr>
    <p:cSldViewPr snapToGrid="0">
      <p:cViewPr varScale="1">
        <p:scale>
          <a:sx n="94" d="100"/>
          <a:sy n="94" d="100"/>
        </p:scale>
        <p:origin x="115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zie, Nicolette A CTR (USA)" userId="S::nicolette.a.elzie.ctr@us.navy.mil::8b969890-040a-4741-aee6-43bf1093e433" providerId="AD" clId="Web-{93DFF5F3-672E-A3A0-7285-A8F097FC3C27}"/>
    <pc:docChg chg="modSld">
      <pc:chgData name="Elzie, Nicolette A CTR (USA)" userId="S::nicolette.a.elzie.ctr@us.navy.mil::8b969890-040a-4741-aee6-43bf1093e433" providerId="AD" clId="Web-{93DFF5F3-672E-A3A0-7285-A8F097FC3C27}" dt="2022-07-15T19:45:19.271" v="196" actId="20577"/>
      <pc:docMkLst>
        <pc:docMk/>
      </pc:docMkLst>
      <pc:sldChg chg="modSp">
        <pc:chgData name="Elzie, Nicolette A CTR (USA)" userId="S::nicolette.a.elzie.ctr@us.navy.mil::8b969890-040a-4741-aee6-43bf1093e433" providerId="AD" clId="Web-{93DFF5F3-672E-A3A0-7285-A8F097FC3C27}" dt="2022-07-15T19:23:23.965" v="0" actId="20577"/>
        <pc:sldMkLst>
          <pc:docMk/>
          <pc:sldMk cId="2051096528" sldId="269"/>
        </pc:sldMkLst>
        <pc:spChg chg="mod">
          <ac:chgData name="Elzie, Nicolette A CTR (USA)" userId="S::nicolette.a.elzie.ctr@us.navy.mil::8b969890-040a-4741-aee6-43bf1093e433" providerId="AD" clId="Web-{93DFF5F3-672E-A3A0-7285-A8F097FC3C27}" dt="2022-07-15T19:23:23.965" v="0" actId="20577"/>
          <ac:spMkLst>
            <pc:docMk/>
            <pc:sldMk cId="2051096528" sldId="269"/>
            <ac:spMk id="6" creationId="{00000000-0000-0000-0000-000000000000}"/>
          </ac:spMkLst>
        </pc:spChg>
      </pc:sldChg>
      <pc:sldChg chg="modSp">
        <pc:chgData name="Elzie, Nicolette A CTR (USA)" userId="S::nicolette.a.elzie.ctr@us.navy.mil::8b969890-040a-4741-aee6-43bf1093e433" providerId="AD" clId="Web-{93DFF5F3-672E-A3A0-7285-A8F097FC3C27}" dt="2022-07-15T19:39:42.144" v="173" actId="1076"/>
        <pc:sldMkLst>
          <pc:docMk/>
          <pc:sldMk cId="275607202" sldId="286"/>
        </pc:sldMkLst>
        <pc:spChg chg="mod ord">
          <ac:chgData name="Elzie, Nicolette A CTR (USA)" userId="S::nicolette.a.elzie.ctr@us.navy.mil::8b969890-040a-4741-aee6-43bf1093e433" providerId="AD" clId="Web-{93DFF5F3-672E-A3A0-7285-A8F097FC3C27}" dt="2022-07-15T19:39:42.144" v="173" actId="1076"/>
          <ac:spMkLst>
            <pc:docMk/>
            <pc:sldMk cId="275607202" sldId="286"/>
            <ac:spMk id="4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7:54.346" v="98" actId="1076"/>
          <ac:spMkLst>
            <pc:docMk/>
            <pc:sldMk cId="275607202" sldId="286"/>
            <ac:spMk id="86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9:12.487" v="170" actId="14100"/>
          <ac:spMkLst>
            <pc:docMk/>
            <pc:sldMk cId="275607202" sldId="286"/>
            <ac:spMk id="104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7:54.393" v="99" actId="1076"/>
          <ac:spMkLst>
            <pc:docMk/>
            <pc:sldMk cId="275607202" sldId="286"/>
            <ac:spMk id="111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9:17.644" v="171" actId="14100"/>
          <ac:spMkLst>
            <pc:docMk/>
            <pc:sldMk cId="275607202" sldId="286"/>
            <ac:spMk id="112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6:20.189" v="46" actId="1076"/>
          <ac:spMkLst>
            <pc:docMk/>
            <pc:sldMk cId="275607202" sldId="286"/>
            <ac:spMk id="114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5:35.861" v="41" actId="1076"/>
          <ac:spMkLst>
            <pc:docMk/>
            <pc:sldMk cId="275607202" sldId="286"/>
            <ac:spMk id="127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8:29.081" v="152" actId="1076"/>
          <ac:spMkLst>
            <pc:docMk/>
            <pc:sldMk cId="275607202" sldId="286"/>
            <ac:spMk id="133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8:29.112" v="153" actId="1076"/>
          <ac:spMkLst>
            <pc:docMk/>
            <pc:sldMk cId="275607202" sldId="286"/>
            <ac:spMk id="135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8:29.159" v="154" actId="1076"/>
          <ac:spMkLst>
            <pc:docMk/>
            <pc:sldMk cId="275607202" sldId="286"/>
            <ac:spMk id="137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5:44.126" v="44" actId="1076"/>
          <ac:spMkLst>
            <pc:docMk/>
            <pc:sldMk cId="275607202" sldId="286"/>
            <ac:spMk id="138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5:35.908" v="42" actId="1076"/>
          <ac:spMkLst>
            <pc:docMk/>
            <pc:sldMk cId="275607202" sldId="286"/>
            <ac:spMk id="139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5:35.939" v="43" actId="1076"/>
          <ac:spMkLst>
            <pc:docMk/>
            <pc:sldMk cId="275607202" sldId="286"/>
            <ac:spMk id="140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6:25.658" v="47" actId="1076"/>
          <ac:spMkLst>
            <pc:docMk/>
            <pc:sldMk cId="275607202" sldId="286"/>
            <ac:spMk id="147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8:29.190" v="155" actId="1076"/>
          <ac:spMkLst>
            <pc:docMk/>
            <pc:sldMk cId="275607202" sldId="286"/>
            <ac:spMk id="168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8:29.237" v="156" actId="1076"/>
          <ac:spMkLst>
            <pc:docMk/>
            <pc:sldMk cId="275607202" sldId="286"/>
            <ac:spMk id="170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8:29.268" v="157" actId="1076"/>
          <ac:spMkLst>
            <pc:docMk/>
            <pc:sldMk cId="275607202" sldId="286"/>
            <ac:spMk id="172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8:29.315" v="158" actId="1076"/>
          <ac:spMkLst>
            <pc:docMk/>
            <pc:sldMk cId="275607202" sldId="286"/>
            <ac:spMk id="174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8:29.346" v="159" actId="1076"/>
          <ac:spMkLst>
            <pc:docMk/>
            <pc:sldMk cId="275607202" sldId="286"/>
            <ac:spMk id="176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8:29.393" v="160" actId="1076"/>
          <ac:spMkLst>
            <pc:docMk/>
            <pc:sldMk cId="275607202" sldId="286"/>
            <ac:spMk id="178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8:29.425" v="161" actId="1076"/>
          <ac:spMkLst>
            <pc:docMk/>
            <pc:sldMk cId="275607202" sldId="286"/>
            <ac:spMk id="180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8:29.456" v="162" actId="1076"/>
          <ac:spMkLst>
            <pc:docMk/>
            <pc:sldMk cId="275607202" sldId="286"/>
            <ac:spMk id="182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8:29.503" v="163" actId="1076"/>
          <ac:spMkLst>
            <pc:docMk/>
            <pc:sldMk cId="275607202" sldId="286"/>
            <ac:spMk id="184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8:29.534" v="164" actId="1076"/>
          <ac:spMkLst>
            <pc:docMk/>
            <pc:sldMk cId="275607202" sldId="286"/>
            <ac:spMk id="186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8:29.581" v="165" actId="1076"/>
          <ac:spMkLst>
            <pc:docMk/>
            <pc:sldMk cId="275607202" sldId="286"/>
            <ac:spMk id="188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8:59.628" v="169" actId="1076"/>
          <ac:spMkLst>
            <pc:docMk/>
            <pc:sldMk cId="275607202" sldId="286"/>
            <ac:spMk id="190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8:41.347" v="167" actId="1076"/>
          <ac:spMkLst>
            <pc:docMk/>
            <pc:sldMk cId="275607202" sldId="286"/>
            <ac:spMk id="192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7:54.424" v="100" actId="1076"/>
          <ac:spMkLst>
            <pc:docMk/>
            <pc:sldMk cId="275607202" sldId="286"/>
            <ac:spMk id="194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7:54.471" v="101" actId="1076"/>
          <ac:spMkLst>
            <pc:docMk/>
            <pc:sldMk cId="275607202" sldId="286"/>
            <ac:spMk id="196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7:54.502" v="102" actId="1076"/>
          <ac:spMkLst>
            <pc:docMk/>
            <pc:sldMk cId="275607202" sldId="286"/>
            <ac:spMk id="198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7:54.549" v="103" actId="1076"/>
          <ac:spMkLst>
            <pc:docMk/>
            <pc:sldMk cId="275607202" sldId="286"/>
            <ac:spMk id="200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7:54.581" v="104" actId="1076"/>
          <ac:spMkLst>
            <pc:docMk/>
            <pc:sldMk cId="275607202" sldId="286"/>
            <ac:spMk id="202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7:54.612" v="105" actId="1076"/>
          <ac:spMkLst>
            <pc:docMk/>
            <pc:sldMk cId="275607202" sldId="286"/>
            <ac:spMk id="204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7:54.659" v="106" actId="1076"/>
          <ac:spMkLst>
            <pc:docMk/>
            <pc:sldMk cId="275607202" sldId="286"/>
            <ac:spMk id="206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7:54.690" v="107" actId="1076"/>
          <ac:spMkLst>
            <pc:docMk/>
            <pc:sldMk cId="275607202" sldId="286"/>
            <ac:spMk id="208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7:54.737" v="108" actId="1076"/>
          <ac:spMkLst>
            <pc:docMk/>
            <pc:sldMk cId="275607202" sldId="286"/>
            <ac:spMk id="210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37:54.768" v="109" actId="1076"/>
          <ac:spMkLst>
            <pc:docMk/>
            <pc:sldMk cId="275607202" sldId="286"/>
            <ac:spMk id="212" creationId="{00000000-0000-0000-0000-000000000000}"/>
          </ac:spMkLst>
        </pc:spChg>
        <pc:grpChg chg="mod">
          <ac:chgData name="Elzie, Nicolette A CTR (USA)" userId="S::nicolette.a.elzie.ctr@us.navy.mil::8b969890-040a-4741-aee6-43bf1093e433" providerId="AD" clId="Web-{93DFF5F3-672E-A3A0-7285-A8F097FC3C27}" dt="2022-07-15T19:34:31.095" v="39" actId="1076"/>
          <ac:grpSpMkLst>
            <pc:docMk/>
            <pc:sldMk cId="275607202" sldId="286"/>
            <ac:grpSpMk id="149" creationId="{00000000-0000-0000-0000-000000000000}"/>
          </ac:grpSpMkLst>
        </pc:grpChg>
      </pc:sldChg>
      <pc:sldChg chg="modSp">
        <pc:chgData name="Elzie, Nicolette A CTR (USA)" userId="S::nicolette.a.elzie.ctr@us.navy.mil::8b969890-040a-4741-aee6-43bf1093e433" providerId="AD" clId="Web-{93DFF5F3-672E-A3A0-7285-A8F097FC3C27}" dt="2022-07-15T19:30:09.858" v="27" actId="20577"/>
        <pc:sldMkLst>
          <pc:docMk/>
          <pc:sldMk cId="3110656796" sldId="287"/>
        </pc:sldMkLst>
        <pc:spChg chg="mod">
          <ac:chgData name="Elzie, Nicolette A CTR (USA)" userId="S::nicolette.a.elzie.ctr@us.navy.mil::8b969890-040a-4741-aee6-43bf1093e433" providerId="AD" clId="Web-{93DFF5F3-672E-A3A0-7285-A8F097FC3C27}" dt="2022-07-15T19:30:09.858" v="27" actId="20577"/>
          <ac:spMkLst>
            <pc:docMk/>
            <pc:sldMk cId="3110656796" sldId="287"/>
            <ac:spMk id="3" creationId="{00000000-0000-0000-0000-000000000000}"/>
          </ac:spMkLst>
        </pc:spChg>
      </pc:sldChg>
      <pc:sldChg chg="modSp">
        <pc:chgData name="Elzie, Nicolette A CTR (USA)" userId="S::nicolette.a.elzie.ctr@us.navy.mil::8b969890-040a-4741-aee6-43bf1093e433" providerId="AD" clId="Web-{93DFF5F3-672E-A3A0-7285-A8F097FC3C27}" dt="2022-07-15T19:41:27.129" v="181" actId="20577"/>
        <pc:sldMkLst>
          <pc:docMk/>
          <pc:sldMk cId="2402332980" sldId="289"/>
        </pc:sldMkLst>
        <pc:spChg chg="mod">
          <ac:chgData name="Elzie, Nicolette A CTR (USA)" userId="S::nicolette.a.elzie.ctr@us.navy.mil::8b969890-040a-4741-aee6-43bf1093e433" providerId="AD" clId="Web-{93DFF5F3-672E-A3A0-7285-A8F097FC3C27}" dt="2022-07-15T19:41:27.129" v="181" actId="20577"/>
          <ac:spMkLst>
            <pc:docMk/>
            <pc:sldMk cId="2402332980" sldId="289"/>
            <ac:spMk id="2" creationId="{00000000-0000-0000-0000-000000000000}"/>
          </ac:spMkLst>
        </pc:spChg>
      </pc:sldChg>
      <pc:sldChg chg="modSp">
        <pc:chgData name="Elzie, Nicolette A CTR (USA)" userId="S::nicolette.a.elzie.ctr@us.navy.mil::8b969890-040a-4741-aee6-43bf1093e433" providerId="AD" clId="Web-{93DFF5F3-672E-A3A0-7285-A8F097FC3C27}" dt="2022-07-15T19:42:32.801" v="184" actId="20577"/>
        <pc:sldMkLst>
          <pc:docMk/>
          <pc:sldMk cId="4135347146" sldId="310"/>
        </pc:sldMkLst>
        <pc:spChg chg="mod">
          <ac:chgData name="Elzie, Nicolette A CTR (USA)" userId="S::nicolette.a.elzie.ctr@us.navy.mil::8b969890-040a-4741-aee6-43bf1093e433" providerId="AD" clId="Web-{93DFF5F3-672E-A3A0-7285-A8F097FC3C27}" dt="2022-07-15T19:42:32.801" v="184" actId="20577"/>
          <ac:spMkLst>
            <pc:docMk/>
            <pc:sldMk cId="4135347146" sldId="310"/>
            <ac:spMk id="46" creationId="{AB4BEBBD-874F-4709-AEC4-B15C31E72D61}"/>
          </ac:spMkLst>
        </pc:spChg>
      </pc:sldChg>
      <pc:sldChg chg="modSp">
        <pc:chgData name="Elzie, Nicolette A CTR (USA)" userId="S::nicolette.a.elzie.ctr@us.navy.mil::8b969890-040a-4741-aee6-43bf1093e433" providerId="AD" clId="Web-{93DFF5F3-672E-A3A0-7285-A8F097FC3C27}" dt="2022-07-15T19:43:32.521" v="188" actId="1076"/>
        <pc:sldMkLst>
          <pc:docMk/>
          <pc:sldMk cId="4052517304" sldId="311"/>
        </pc:sldMkLst>
        <pc:spChg chg="mod">
          <ac:chgData name="Elzie, Nicolette A CTR (USA)" userId="S::nicolette.a.elzie.ctr@us.navy.mil::8b969890-040a-4741-aee6-43bf1093e433" providerId="AD" clId="Web-{93DFF5F3-672E-A3A0-7285-A8F097FC3C27}" dt="2022-07-15T19:43:16.270" v="185" actId="20577"/>
          <ac:spMkLst>
            <pc:docMk/>
            <pc:sldMk cId="4052517304" sldId="311"/>
            <ac:spMk id="70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43:20.911" v="186" actId="20577"/>
          <ac:spMkLst>
            <pc:docMk/>
            <pc:sldMk cId="4052517304" sldId="311"/>
            <ac:spMk id="78" creationId="{00000000-0000-0000-0000-000000000000}"/>
          </ac:spMkLst>
        </pc:spChg>
        <pc:spChg chg="mod">
          <ac:chgData name="Elzie, Nicolette A CTR (USA)" userId="S::nicolette.a.elzie.ctr@us.navy.mil::8b969890-040a-4741-aee6-43bf1093e433" providerId="AD" clId="Web-{93DFF5F3-672E-A3A0-7285-A8F097FC3C27}" dt="2022-07-15T19:43:32.521" v="188" actId="1076"/>
          <ac:spMkLst>
            <pc:docMk/>
            <pc:sldMk cId="4052517304" sldId="311"/>
            <ac:spMk id="86" creationId="{00000000-0000-0000-0000-000000000000}"/>
          </ac:spMkLst>
        </pc:spChg>
      </pc:sldChg>
      <pc:sldChg chg="modSp">
        <pc:chgData name="Elzie, Nicolette A CTR (USA)" userId="S::nicolette.a.elzie.ctr@us.navy.mil::8b969890-040a-4741-aee6-43bf1093e433" providerId="AD" clId="Web-{93DFF5F3-672E-A3A0-7285-A8F097FC3C27}" dt="2022-07-15T19:44:38.990" v="195" actId="20577"/>
        <pc:sldMkLst>
          <pc:docMk/>
          <pc:sldMk cId="1518611584" sldId="316"/>
        </pc:sldMkLst>
        <pc:spChg chg="mod">
          <ac:chgData name="Elzie, Nicolette A CTR (USA)" userId="S::nicolette.a.elzie.ctr@us.navy.mil::8b969890-040a-4741-aee6-43bf1093e433" providerId="AD" clId="Web-{93DFF5F3-672E-A3A0-7285-A8F097FC3C27}" dt="2022-07-15T19:44:38.990" v="195" actId="20577"/>
          <ac:spMkLst>
            <pc:docMk/>
            <pc:sldMk cId="1518611584" sldId="316"/>
            <ac:spMk id="5" creationId="{00000000-0000-0000-0000-000000000000}"/>
          </ac:spMkLst>
        </pc:spChg>
      </pc:sldChg>
      <pc:sldChg chg="modSp">
        <pc:chgData name="Elzie, Nicolette A CTR (USA)" userId="S::nicolette.a.elzie.ctr@us.navy.mil::8b969890-040a-4741-aee6-43bf1093e433" providerId="AD" clId="Web-{93DFF5F3-672E-A3A0-7285-A8F097FC3C27}" dt="2022-07-15T19:45:19.271" v="196" actId="20577"/>
        <pc:sldMkLst>
          <pc:docMk/>
          <pc:sldMk cId="770297814" sldId="320"/>
        </pc:sldMkLst>
        <pc:spChg chg="mod">
          <ac:chgData name="Elzie, Nicolette A CTR (USA)" userId="S::nicolette.a.elzie.ctr@us.navy.mil::8b969890-040a-4741-aee6-43bf1093e433" providerId="AD" clId="Web-{93DFF5F3-672E-A3A0-7285-A8F097FC3C27}" dt="2022-07-15T19:45:19.271" v="196" actId="20577"/>
          <ac:spMkLst>
            <pc:docMk/>
            <pc:sldMk cId="770297814" sldId="32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D179D-FE38-46AC-BBC9-D2CF66B4AADB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03228-401F-4AA6-A73F-B2D394028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3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098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27DB15-3EFF-4E13-BAC2-25151304D75D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100980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502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950DCB5-0B70-4F20-BACE-FD42F17E43E3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7/27/2022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DAB13-104A-4EFE-AD86-51DC83A2AD3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7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950DCB5-0B70-4F20-BACE-FD42F17E43E3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7/27/2022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DAB13-104A-4EFE-AD86-51DC83A2AD3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8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950DCB5-0B70-4F20-BACE-FD42F17E43E3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7/27/2022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DAB13-104A-4EFE-AD86-51DC83A2AD3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81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03228-401F-4AA6-A73F-B2D394028B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1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589" y="228600"/>
            <a:ext cx="7013448" cy="6309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Tx/>
              <a:defRPr/>
            </a:lvl1pPr>
            <a:lvl2pPr marL="668338" indent="-246063">
              <a:buClrTx/>
              <a:buFont typeface="Arial" panose="020B0604020202020204" pitchFamily="34" charset="0"/>
              <a:buChar char="•"/>
              <a:defRPr b="0"/>
            </a:lvl2pPr>
            <a:lvl3pPr marL="1028700" indent="-206375">
              <a:buClrTx/>
              <a:buFont typeface="Arial" panose="020B0604020202020204" pitchFamily="34" charset="0"/>
              <a:buChar char="•"/>
              <a:defRPr sz="1800" b="0"/>
            </a:lvl3pPr>
            <a:lvl4pPr marL="1439863" indent="-204788">
              <a:buClrTx/>
              <a:buFont typeface="Arial" panose="020B0604020202020204" pitchFamily="34" charset="0"/>
              <a:buChar char="•"/>
              <a:defRPr b="0"/>
            </a:lvl4pPr>
            <a:lvl5pPr marL="1851025" indent="-204788">
              <a:buClrTx/>
              <a:buFont typeface="Arial" panose="020B0604020202020204" pitchFamily="34" charset="0"/>
              <a:buChar char="•"/>
              <a:defRPr b="0"/>
            </a:lvl5pPr>
            <a:lvl6pPr marL="2308225" indent="-204788">
              <a:buClrTx/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6pPr>
            <a:lvl7pPr marL="2765425" indent="-204788">
              <a:buClrTx/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7pPr>
            <a:lvl8pPr marL="3222625" indent="-204788">
              <a:buClrTx/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8pPr>
            <a:lvl9pPr marL="3760787" indent="-285750">
              <a:buClrTx/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546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589" y="228600"/>
            <a:ext cx="7013448" cy="6309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Tx/>
              <a:defRPr/>
            </a:lvl1pPr>
            <a:lvl2pPr marL="668338" indent="-246063">
              <a:buClrTx/>
              <a:buFont typeface="Arial" panose="020B0604020202020204" pitchFamily="34" charset="0"/>
              <a:buChar char="•"/>
              <a:defRPr b="0"/>
            </a:lvl2pPr>
            <a:lvl3pPr marL="1028700" indent="-206375">
              <a:buClrTx/>
              <a:buFont typeface="Arial" panose="020B0604020202020204" pitchFamily="34" charset="0"/>
              <a:buChar char="•"/>
              <a:defRPr sz="1800" b="0"/>
            </a:lvl3pPr>
            <a:lvl4pPr marL="1439863" indent="-204788">
              <a:buClrTx/>
              <a:buFont typeface="Arial" panose="020B0604020202020204" pitchFamily="34" charset="0"/>
              <a:buChar char="•"/>
              <a:defRPr b="0"/>
            </a:lvl4pPr>
            <a:lvl5pPr marL="1851025" indent="-204788">
              <a:buClrTx/>
              <a:buFont typeface="Arial" panose="020B0604020202020204" pitchFamily="34" charset="0"/>
              <a:buChar char="•"/>
              <a:defRPr b="0"/>
            </a:lvl5pPr>
            <a:lvl6pPr marL="2308225" indent="-204788">
              <a:buClrTx/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6pPr>
            <a:lvl7pPr marL="2765425" indent="-204788">
              <a:buClrTx/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7pPr>
            <a:lvl8pPr marL="3222625" indent="-204788">
              <a:buClrTx/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8pPr>
            <a:lvl9pPr marL="3760787" indent="-285750">
              <a:buClrTx/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0233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65" y="223737"/>
            <a:ext cx="7013359" cy="6327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6583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D5CF6-B4C1-9C41-97FD-8B5B5923F0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713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fld id="{99FC8817-DA23-4126-9380-113529E4887D}" type="datetimeFigureOut">
              <a:rPr lang="en-US"/>
              <a:pPr>
                <a:defRPr/>
              </a:pPr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FED25-7B77-F241-A5E7-294F937A5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713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C800A-AC9A-D847-88A3-50A581F8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713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fld id="{700EE559-2A05-4569-AC23-42785D6AA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1336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9" name="Freeform 13"/>
          <p:cNvSpPr>
            <a:spLocks/>
          </p:cNvSpPr>
          <p:nvPr userDrawn="1"/>
        </p:nvSpPr>
        <p:spPr bwMode="auto">
          <a:xfrm flipH="1">
            <a:off x="1472721" y="4827588"/>
            <a:ext cx="7607300" cy="1943100"/>
          </a:xfrm>
          <a:custGeom>
            <a:avLst/>
            <a:gdLst>
              <a:gd name="T0" fmla="*/ 0 w 4704"/>
              <a:gd name="T1" fmla="*/ 2147483646 h 1219"/>
              <a:gd name="T2" fmla="*/ 2147483646 w 4704"/>
              <a:gd name="T3" fmla="*/ 2147483646 h 1219"/>
              <a:gd name="T4" fmla="*/ 2147483646 w 4704"/>
              <a:gd name="T5" fmla="*/ 0 h 1219"/>
              <a:gd name="T6" fmla="*/ 0 w 4704"/>
              <a:gd name="T7" fmla="*/ 0 h 1219"/>
              <a:gd name="T8" fmla="*/ 0 w 4704"/>
              <a:gd name="T9" fmla="*/ 2147483646 h 1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04" h="1219">
                <a:moveTo>
                  <a:pt x="0" y="1219"/>
                </a:moveTo>
                <a:lnTo>
                  <a:pt x="4704" y="1219"/>
                </a:lnTo>
                <a:lnTo>
                  <a:pt x="2592" y="0"/>
                </a:lnTo>
                <a:lnTo>
                  <a:pt x="0" y="0"/>
                </a:lnTo>
                <a:lnTo>
                  <a:pt x="0" y="1219"/>
                </a:lnTo>
                <a:close/>
              </a:path>
            </a:pathLst>
          </a:custGeom>
          <a:noFill/>
          <a:ln w="9525">
            <a:solidFill>
              <a:srgbClr val="66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" name="Freeform 14"/>
          <p:cNvSpPr>
            <a:spLocks/>
          </p:cNvSpPr>
          <p:nvPr userDrawn="1"/>
        </p:nvSpPr>
        <p:spPr bwMode="auto">
          <a:xfrm flipH="1">
            <a:off x="72628" y="4824414"/>
            <a:ext cx="4524375" cy="1946275"/>
          </a:xfrm>
          <a:custGeom>
            <a:avLst/>
            <a:gdLst>
              <a:gd name="T0" fmla="*/ 2147483646 w 2797"/>
              <a:gd name="T1" fmla="*/ 0 h 1181"/>
              <a:gd name="T2" fmla="*/ 0 w 2797"/>
              <a:gd name="T3" fmla="*/ 2147483646 h 1181"/>
              <a:gd name="T4" fmla="*/ 2147483646 w 2797"/>
              <a:gd name="T5" fmla="*/ 2147483646 h 1181"/>
              <a:gd name="T6" fmla="*/ 2147483646 w 2797"/>
              <a:gd name="T7" fmla="*/ 2147483646 h 1181"/>
              <a:gd name="T8" fmla="*/ 2147483646 w 2797"/>
              <a:gd name="T9" fmla="*/ 0 h 1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97" h="1181">
                <a:moveTo>
                  <a:pt x="2797" y="0"/>
                </a:moveTo>
                <a:lnTo>
                  <a:pt x="0" y="2"/>
                </a:lnTo>
                <a:lnTo>
                  <a:pt x="2112" y="1181"/>
                </a:lnTo>
                <a:lnTo>
                  <a:pt x="2797" y="1181"/>
                </a:lnTo>
                <a:lnTo>
                  <a:pt x="2797" y="0"/>
                </a:lnTo>
                <a:close/>
              </a:path>
            </a:pathLst>
          </a:custGeom>
          <a:noFill/>
          <a:ln w="9525">
            <a:solidFill>
              <a:srgbClr val="66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73819" y="98425"/>
            <a:ext cx="7607300" cy="1943100"/>
          </a:xfrm>
          <a:custGeom>
            <a:avLst/>
            <a:gdLst>
              <a:gd name="T0" fmla="*/ 0 w 4704"/>
              <a:gd name="T1" fmla="*/ 2147483646 h 1219"/>
              <a:gd name="T2" fmla="*/ 2147483646 w 4704"/>
              <a:gd name="T3" fmla="*/ 2147483646 h 1219"/>
              <a:gd name="T4" fmla="*/ 2147483646 w 4704"/>
              <a:gd name="T5" fmla="*/ 0 h 1219"/>
              <a:gd name="T6" fmla="*/ 0 w 4704"/>
              <a:gd name="T7" fmla="*/ 0 h 1219"/>
              <a:gd name="T8" fmla="*/ 0 w 4704"/>
              <a:gd name="T9" fmla="*/ 2147483646 h 1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04" h="1219">
                <a:moveTo>
                  <a:pt x="0" y="1219"/>
                </a:moveTo>
                <a:lnTo>
                  <a:pt x="4704" y="1219"/>
                </a:lnTo>
                <a:lnTo>
                  <a:pt x="2592" y="0"/>
                </a:lnTo>
                <a:lnTo>
                  <a:pt x="0" y="0"/>
                </a:lnTo>
                <a:lnTo>
                  <a:pt x="0" y="1219"/>
                </a:lnTo>
                <a:close/>
              </a:path>
            </a:pathLst>
          </a:custGeom>
          <a:noFill/>
          <a:ln w="9525">
            <a:solidFill>
              <a:srgbClr val="66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>
            <a:off x="4545807" y="96839"/>
            <a:ext cx="4524375" cy="1946275"/>
          </a:xfrm>
          <a:custGeom>
            <a:avLst/>
            <a:gdLst>
              <a:gd name="T0" fmla="*/ 2147483646 w 2797"/>
              <a:gd name="T1" fmla="*/ 0 h 1181"/>
              <a:gd name="T2" fmla="*/ 0 w 2797"/>
              <a:gd name="T3" fmla="*/ 2147483646 h 1181"/>
              <a:gd name="T4" fmla="*/ 2147483646 w 2797"/>
              <a:gd name="T5" fmla="*/ 2147483646 h 1181"/>
              <a:gd name="T6" fmla="*/ 2147483646 w 2797"/>
              <a:gd name="T7" fmla="*/ 2147483646 h 1181"/>
              <a:gd name="T8" fmla="*/ 2147483646 w 2797"/>
              <a:gd name="T9" fmla="*/ 0 h 1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97" h="1181">
                <a:moveTo>
                  <a:pt x="2797" y="0"/>
                </a:moveTo>
                <a:lnTo>
                  <a:pt x="0" y="2"/>
                </a:lnTo>
                <a:lnTo>
                  <a:pt x="2112" y="1181"/>
                </a:lnTo>
                <a:lnTo>
                  <a:pt x="2797" y="1181"/>
                </a:lnTo>
                <a:lnTo>
                  <a:pt x="2797" y="0"/>
                </a:lnTo>
                <a:close/>
              </a:path>
            </a:pathLst>
          </a:custGeom>
          <a:noFill/>
          <a:ln w="9525">
            <a:solidFill>
              <a:srgbClr val="66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" y="1855987"/>
            <a:ext cx="2469730" cy="2995911"/>
          </a:xfrm>
          <a:prstGeom prst="rect">
            <a:avLst/>
          </a:prstGeom>
        </p:spPr>
      </p:pic>
      <p:pic>
        <p:nvPicPr>
          <p:cNvPr id="16" name="Picture 2" descr="C:\Users\beth.cordova\AppData\Local\Microsoft\Windows\Temporary Internet Files\Content.Outlook\K2XJDO1F\07.042.16 PMS 406 logo.v7_black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238" y="4943200"/>
            <a:ext cx="1282079" cy="17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33" y="2349796"/>
            <a:ext cx="1281300" cy="20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9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8317"/>
            <a:ext cx="7886700" cy="526843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3366"/>
                </a:solidFill>
                <a:latin typeface="Century Gothic" panose="020B0502020202020204" pitchFamily="34" charset="0"/>
              </a:defRPr>
            </a:lvl1pPr>
            <a:lvl2pPr>
              <a:defRPr sz="1500">
                <a:solidFill>
                  <a:srgbClr val="003366"/>
                </a:solidFill>
                <a:latin typeface="Century Gothic" panose="020B0502020202020204" pitchFamily="34" charset="0"/>
              </a:defRPr>
            </a:lvl2pPr>
            <a:lvl3pPr>
              <a:defRPr sz="1350">
                <a:solidFill>
                  <a:srgbClr val="003366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003366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003366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7506" y="264117"/>
            <a:ext cx="6917809" cy="56522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lang="en-US" sz="27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169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771CDE-70F0-3347-8E2C-68083F33C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713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fld id="{0DD7F11C-3BB4-4D73-A187-8D2F3153C910}" type="datetimeFigureOut">
              <a:rPr lang="en-US"/>
              <a:pPr>
                <a:defRPr/>
              </a:pPr>
              <a:t>7/27/2022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62809-075C-B04F-B153-059562A7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713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529E7-F4C2-4B4B-8093-0A433EC46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713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fld id="{F4A71A14-2D4B-4065-A207-BEC3FB71F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7506" y="264117"/>
            <a:ext cx="6917809" cy="56522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lang="en-US" sz="27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367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506" y="264117"/>
            <a:ext cx="6917809" cy="56522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lang="en-US" sz="27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169" y="1127052"/>
            <a:ext cx="4255682" cy="526843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3366"/>
                </a:solidFill>
                <a:latin typeface="Century Gothic" panose="020B0502020202020204" pitchFamily="34" charset="0"/>
              </a:defRPr>
            </a:lvl1pPr>
            <a:lvl2pPr>
              <a:defRPr sz="1500">
                <a:solidFill>
                  <a:srgbClr val="003366"/>
                </a:solidFill>
                <a:latin typeface="Century Gothic" panose="020B0502020202020204" pitchFamily="34" charset="0"/>
              </a:defRPr>
            </a:lvl2pPr>
            <a:lvl3pPr>
              <a:defRPr sz="1350">
                <a:solidFill>
                  <a:srgbClr val="003366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003366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003366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629150" y="1127051"/>
            <a:ext cx="4230429" cy="526843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3366"/>
                </a:solidFill>
                <a:latin typeface="Century Gothic" panose="020B0502020202020204" pitchFamily="34" charset="0"/>
              </a:defRPr>
            </a:lvl1pPr>
            <a:lvl2pPr>
              <a:defRPr sz="1500">
                <a:solidFill>
                  <a:srgbClr val="003366"/>
                </a:solidFill>
                <a:latin typeface="Century Gothic" panose="020B0502020202020204" pitchFamily="34" charset="0"/>
              </a:defRPr>
            </a:lvl2pPr>
            <a:lvl3pPr>
              <a:defRPr sz="1350">
                <a:solidFill>
                  <a:srgbClr val="003366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003366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003366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3094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External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1009" y="4124741"/>
            <a:ext cx="5848074" cy="1888549"/>
          </a:xfrm>
        </p:spPr>
        <p:txBody>
          <a:bodyPr anchor="b">
            <a:normAutofit/>
          </a:bodyPr>
          <a:lstStyle>
            <a:lvl1pPr algn="r">
              <a:lnSpc>
                <a:spcPct val="90000"/>
              </a:lnSpc>
              <a:defRPr sz="3000" b="1" spc="22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8784" y="6218551"/>
            <a:ext cx="5420300" cy="346075"/>
          </a:xfrm>
        </p:spPr>
        <p:txBody>
          <a:bodyPr>
            <a:normAutofit/>
          </a:bodyPr>
          <a:lstStyle>
            <a:lvl1pPr marL="0" indent="0" algn="r">
              <a:buNone/>
              <a:defRPr sz="1050" b="0" i="1" cap="none" spc="0" baseline="0">
                <a:solidFill>
                  <a:schemeClr val="bg1"/>
                </a:solidFill>
                <a:latin typeface="+mn-lt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94917" y="6384123"/>
            <a:ext cx="2617857" cy="346075"/>
          </a:xfrm>
        </p:spPr>
        <p:txBody>
          <a:bodyPr>
            <a:normAutofit/>
          </a:bodyPr>
          <a:lstStyle>
            <a:lvl1pPr marL="0" indent="0">
              <a:buNone/>
              <a:defRPr sz="900" b="0" cap="all" spc="75" baseline="0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  <p:pic>
        <p:nvPicPr>
          <p:cNvPr id="12" name="Picture 2" descr="PMS 406 Seal">
            <a:extLst>
              <a:ext uri="{FF2B5EF4-FFF2-40B4-BE49-F238E27FC236}">
                <a16:creationId xmlns:a16="http://schemas.microsoft.com/office/drawing/2014/main" id="{8E8B62F4-A7F3-B645-BAAB-B6484BCE10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021" y="313343"/>
            <a:ext cx="1189235" cy="1188720"/>
          </a:xfrm>
          <a:prstGeom prst="rect">
            <a:avLst/>
          </a:prstGeom>
          <a:noFill/>
          <a:effectLst>
            <a:outerShdw blurRad="292100" sx="89000" sy="89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EO USC Seal">
            <a:extLst>
              <a:ext uri="{FF2B5EF4-FFF2-40B4-BE49-F238E27FC236}">
                <a16:creationId xmlns:a16="http://schemas.microsoft.com/office/drawing/2014/main" id="{E3F9BB75-36B4-2141-A91B-D67223B59D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49610" y="293376"/>
            <a:ext cx="1265411" cy="1188720"/>
          </a:xfrm>
          <a:prstGeom prst="rect">
            <a:avLst/>
          </a:prstGeom>
          <a:effectLst>
            <a:outerShdw blurRad="292100" sx="90000" sy="90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85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Color Divider ">
    <p:bg>
      <p:bgPr>
        <a:gradFill>
          <a:gsLst>
            <a:gs pos="10000">
              <a:schemeClr val="accent6">
                <a:alpha val="94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2861" y="3597"/>
            <a:ext cx="8578278" cy="6854405"/>
          </a:xfrm>
          <a:noFill/>
        </p:spPr>
        <p:txBody>
          <a:bodyPr anchor="ctr">
            <a:noAutofit/>
          </a:bodyPr>
          <a:lstStyle>
            <a:lvl1pPr algn="ctr">
              <a:defRPr sz="45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heading</a:t>
            </a:r>
          </a:p>
        </p:txBody>
      </p:sp>
    </p:spTree>
    <p:extLst>
      <p:ext uri="{BB962C8B-B14F-4D97-AF65-F5344CB8AC3E}">
        <p14:creationId xmlns:p14="http://schemas.microsoft.com/office/powerpoint/2010/main" val="2780174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52511" y="2"/>
            <a:ext cx="839149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5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75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607" y="6400452"/>
            <a:ext cx="3565148" cy="45754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2020 Footer Content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52511" y="758952"/>
            <a:ext cx="76142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375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62608" y="4343400"/>
            <a:ext cx="770415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27755" y="6446665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92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Wid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75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607" y="6400452"/>
            <a:ext cx="3565148" cy="45754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2020 Footer Content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62608" y="1554482"/>
            <a:ext cx="3617612" cy="462694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tabLst>
                <a:tab pos="1752600" algn="r"/>
                <a:tab pos="2657475" algn="r"/>
              </a:tabLst>
              <a:defRPr sz="1200" i="1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  <a:lvl2pPr marL="203597" indent="0">
              <a:spcBef>
                <a:spcPts val="225"/>
              </a:spcBef>
              <a:buNone/>
              <a:tabLst>
                <a:tab pos="1752600" algn="r"/>
                <a:tab pos="2657475" algn="r"/>
              </a:tabLst>
              <a:defRPr sz="1050">
                <a:latin typeface="+mn-lt"/>
              </a:defRPr>
            </a:lvl2pPr>
          </a:lstStyle>
          <a:p>
            <a:pPr lvl="0"/>
            <a:r>
              <a:rPr lang="en-US" dirty="0"/>
              <a:t>Section</a:t>
            </a:r>
          </a:p>
          <a:p>
            <a:pPr lvl="1"/>
            <a:r>
              <a:rPr lang="en-US" dirty="0"/>
              <a:t>Subsection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897738" y="1550021"/>
            <a:ext cx="3617612" cy="462694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tabLst>
                <a:tab pos="1752600" algn="r"/>
                <a:tab pos="2657475" algn="r"/>
              </a:tabLst>
              <a:defRPr sz="1200" i="1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  <a:lvl2pPr marL="203597" indent="0">
              <a:spcBef>
                <a:spcPts val="225"/>
              </a:spcBef>
              <a:buNone/>
              <a:tabLst>
                <a:tab pos="1752600" algn="r"/>
                <a:tab pos="2657475" algn="r"/>
              </a:tabLst>
              <a:defRPr sz="1050">
                <a:latin typeface="+mn-lt"/>
              </a:defRPr>
            </a:lvl2pPr>
          </a:lstStyle>
          <a:p>
            <a:pPr lvl="0"/>
            <a:r>
              <a:rPr lang="en-US" dirty="0"/>
              <a:t>Section</a:t>
            </a:r>
          </a:p>
          <a:p>
            <a:pPr lvl="1"/>
            <a:r>
              <a:rPr lang="en-US" dirty="0"/>
              <a:t>Subsection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27755" y="6446665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2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65" y="223737"/>
            <a:ext cx="7013359" cy="6327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7449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Wid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75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607" y="6400452"/>
            <a:ext cx="3565148" cy="45754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2020 Footer Content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62608" y="1550021"/>
            <a:ext cx="2436192" cy="462694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tabLst>
                <a:tab pos="1752600" algn="r"/>
                <a:tab pos="2657475" algn="r"/>
              </a:tabLst>
              <a:defRPr sz="1200" i="1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  <a:lvl2pPr marL="203597" indent="0">
              <a:spcBef>
                <a:spcPts val="225"/>
              </a:spcBef>
              <a:buNone/>
              <a:tabLst>
                <a:tab pos="1752600" algn="r"/>
                <a:tab pos="2657475" algn="r"/>
              </a:tabLst>
              <a:defRPr sz="1050">
                <a:latin typeface="+mn-lt"/>
              </a:defRPr>
            </a:lvl2pPr>
          </a:lstStyle>
          <a:p>
            <a:pPr lvl="0"/>
            <a:r>
              <a:rPr lang="en-US" dirty="0"/>
              <a:t>Section</a:t>
            </a:r>
          </a:p>
          <a:p>
            <a:pPr lvl="1"/>
            <a:r>
              <a:rPr lang="en-US" dirty="0"/>
              <a:t>Subsection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370883" y="1550021"/>
            <a:ext cx="2436192" cy="462694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tabLst>
                <a:tab pos="1752600" algn="r"/>
                <a:tab pos="2657475" algn="r"/>
              </a:tabLst>
              <a:defRPr sz="1200" i="1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  <a:lvl2pPr marL="203597" indent="0">
              <a:spcBef>
                <a:spcPts val="225"/>
              </a:spcBef>
              <a:buNone/>
              <a:tabLst>
                <a:tab pos="1752600" algn="r"/>
                <a:tab pos="2657475" algn="r"/>
              </a:tabLst>
              <a:defRPr sz="1050">
                <a:latin typeface="+mn-lt"/>
              </a:defRPr>
            </a:lvl2pPr>
          </a:lstStyle>
          <a:p>
            <a:pPr lvl="0"/>
            <a:r>
              <a:rPr lang="en-US" dirty="0"/>
              <a:t>Section</a:t>
            </a:r>
          </a:p>
          <a:p>
            <a:pPr lvl="1"/>
            <a:r>
              <a:rPr lang="en-US" dirty="0"/>
              <a:t>Subsection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6079157" y="1550021"/>
            <a:ext cx="2436192" cy="4626943"/>
          </a:xfrm>
        </p:spPr>
        <p:txBody>
          <a:bodyPr/>
          <a:lstStyle>
            <a:lvl1pPr marL="38100" indent="0">
              <a:spcBef>
                <a:spcPts val="900"/>
              </a:spcBef>
              <a:buNone/>
              <a:tabLst>
                <a:tab pos="1752600" algn="r"/>
                <a:tab pos="2657475" algn="r"/>
              </a:tabLst>
              <a:defRPr sz="1200" i="1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  <a:lvl2pPr marL="203597" indent="0">
              <a:spcBef>
                <a:spcPts val="225"/>
              </a:spcBef>
              <a:buNone/>
              <a:tabLst>
                <a:tab pos="1752600" algn="r"/>
                <a:tab pos="2657475" algn="r"/>
              </a:tabLst>
              <a:defRPr sz="1050">
                <a:latin typeface="+mn-lt"/>
              </a:defRPr>
            </a:lvl2pPr>
          </a:lstStyle>
          <a:p>
            <a:pPr lvl="0"/>
            <a:r>
              <a:rPr lang="en-US" dirty="0"/>
              <a:t>Section</a:t>
            </a:r>
          </a:p>
          <a:p>
            <a:pPr lvl="1"/>
            <a:r>
              <a:rPr lang="en-US" dirty="0"/>
              <a:t>Subsection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211000" y="1550021"/>
            <a:ext cx="0" cy="462694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916100" y="1550021"/>
            <a:ext cx="0" cy="462694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227755" y="6446665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58149" y="6578114"/>
            <a:ext cx="457200" cy="279887"/>
          </a:xfrm>
        </p:spPr>
        <p:txBody>
          <a:bodyPr/>
          <a:lstStyle>
            <a:lvl1pPr>
              <a:defRPr sz="75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607" y="6577900"/>
            <a:ext cx="3565148" cy="2801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2020 Footer Content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62609" y="1554482"/>
            <a:ext cx="7852741" cy="4626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 </a:t>
            </a:r>
          </a:p>
          <a:p>
            <a:pPr lvl="3"/>
            <a:r>
              <a:rPr lang="en-US" dirty="0"/>
              <a:t>Level 4 is an optional subhead</a:t>
            </a:r>
          </a:p>
          <a:p>
            <a:pPr lvl="4"/>
            <a:r>
              <a:rPr lang="en-US" dirty="0"/>
              <a:t>Level 5 is an optional short description. 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27755" y="6577901"/>
            <a:ext cx="828339" cy="280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31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Optional Breadcr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75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607" y="6400452"/>
            <a:ext cx="3565148" cy="45754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2020 Footer Content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62609" y="110273"/>
            <a:ext cx="7882905" cy="19620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675" b="1" cap="all" spc="75" dirty="0">
                <a:solidFill>
                  <a:schemeClr val="accent5"/>
                </a:solidFill>
              </a:rPr>
              <a:t>optional Breadcrumb1</a:t>
            </a:r>
            <a:r>
              <a:rPr lang="en-US" sz="675" cap="all" spc="75" dirty="0">
                <a:solidFill>
                  <a:schemeClr val="accent5"/>
                </a:solidFill>
              </a:rPr>
              <a:t> </a:t>
            </a:r>
            <a:r>
              <a:rPr lang="en-US" sz="675" cap="all" spc="75" dirty="0"/>
              <a:t>| Breadcrumb2 | Breadcrumb3 | Breadcrumb4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662609" y="1554482"/>
            <a:ext cx="7852741" cy="4626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 </a:t>
            </a:r>
          </a:p>
          <a:p>
            <a:pPr lvl="3"/>
            <a:r>
              <a:rPr lang="en-US" dirty="0"/>
              <a:t>Level 4 is an optional subhead</a:t>
            </a:r>
          </a:p>
          <a:p>
            <a:pPr lvl="4"/>
            <a:r>
              <a:rPr lang="en-US" dirty="0"/>
              <a:t>Level 5 is an optional short description. 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227755" y="6446665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97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4854222" y="1550021"/>
            <a:ext cx="3661128" cy="46269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 </a:t>
            </a:r>
          </a:p>
          <a:p>
            <a:pPr lvl="3"/>
            <a:r>
              <a:rPr lang="en-US" dirty="0"/>
              <a:t>Level 4 is an optional subhead</a:t>
            </a:r>
          </a:p>
          <a:p>
            <a:pPr lvl="4"/>
            <a:r>
              <a:rPr lang="en-US" dirty="0"/>
              <a:t>Level 5 is an optional short description. 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75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607" y="6400452"/>
            <a:ext cx="3565148" cy="45754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2020 Footer Content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62608" y="1550021"/>
            <a:ext cx="3597158" cy="462694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 </a:t>
            </a:r>
          </a:p>
          <a:p>
            <a:pPr lvl="3"/>
            <a:r>
              <a:rPr lang="en-US" dirty="0"/>
              <a:t>Level 4 is an optional subhead</a:t>
            </a:r>
          </a:p>
          <a:p>
            <a:pPr lvl="4"/>
            <a:r>
              <a:rPr lang="en-US" dirty="0"/>
              <a:t>Level 5 is an optional short description. 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27755" y="6446665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71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75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607" y="6400452"/>
            <a:ext cx="3565148" cy="45754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2020 Footer Content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61989" y="1554482"/>
            <a:ext cx="2293937" cy="4637087"/>
          </a:xfrm>
        </p:spPr>
        <p:txBody>
          <a:bodyPr/>
          <a:lstStyle>
            <a:lvl1pPr marL="0" indent="0">
              <a:buNone/>
              <a:defRPr sz="1050" b="0" i="0" cap="none" spc="0" baseline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b="0" i="1" cap="none" spc="0" dirty="0">
                <a:latin typeface="Georgia" charset="0"/>
                <a:ea typeface="Georgia" charset="0"/>
                <a:cs typeface="Georgia" charset="0"/>
              </a:rPr>
              <a:t>Call out goes here. This is a pull quote or description for a chart or graphic.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236913" y="1554482"/>
            <a:ext cx="5308600" cy="4637087"/>
          </a:xfrm>
        </p:spPr>
        <p:txBody>
          <a:bodyPr/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 </a:t>
            </a:r>
          </a:p>
          <a:p>
            <a:pPr lvl="3"/>
            <a:r>
              <a:rPr lang="en-US" dirty="0"/>
              <a:t>Level 4 is an optional subhead</a:t>
            </a:r>
          </a:p>
          <a:p>
            <a:pPr lvl="4"/>
            <a:r>
              <a:rPr lang="en-US" dirty="0"/>
              <a:t>Level 5 is an optional short description. 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227755" y="6446665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04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62608" y="5876734"/>
            <a:ext cx="7852742" cy="414338"/>
          </a:xfrm>
        </p:spPr>
        <p:txBody>
          <a:bodyPr anchor="b">
            <a:noAutofit/>
          </a:bodyPr>
          <a:lstStyle>
            <a:lvl1pPr marL="0" indent="0">
              <a:buNone/>
              <a:defRPr sz="825" b="0" i="1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Level 5 is a footnote or a place for source information.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08" y="1550022"/>
            <a:ext cx="7852742" cy="900217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b="1" cap="all" spc="75" baseline="0">
                <a:solidFill>
                  <a:schemeClr val="accent2"/>
                </a:solidFill>
              </a:defRPr>
            </a:lvl1pPr>
            <a:lvl2pPr marL="5954" indent="0">
              <a:spcBef>
                <a:spcPts val="450"/>
              </a:spcBef>
              <a:spcAft>
                <a:spcPts val="450"/>
              </a:spcAft>
              <a:buNone/>
              <a:tabLst/>
              <a:defRPr sz="1050" i="1">
                <a:latin typeface="+mn-lt"/>
                <a:ea typeface="Georgia" charset="0"/>
                <a:cs typeface="Georgia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58149" y="6400800"/>
            <a:ext cx="457200" cy="457200"/>
          </a:xfrm>
        </p:spPr>
        <p:txBody>
          <a:bodyPr/>
          <a:lstStyle>
            <a:lvl1pPr>
              <a:defRPr sz="75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606" y="6400452"/>
            <a:ext cx="3565149" cy="45754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2020 Footer Content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27755" y="6446665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5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661989" y="2781559"/>
            <a:ext cx="3721408" cy="2773565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4793942" y="2780286"/>
            <a:ext cx="3721408" cy="2773565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62608" y="5876734"/>
            <a:ext cx="7852742" cy="414338"/>
          </a:xfrm>
        </p:spPr>
        <p:txBody>
          <a:bodyPr anchor="b"/>
          <a:lstStyle>
            <a:lvl1pPr marL="0" indent="0">
              <a:buNone/>
              <a:defRPr lang="en-US" sz="825" b="0" i="1" kern="1200" cap="none" spc="0" baseline="0" dirty="0" smtClean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Level 5 is a footnote or a place for source information.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61989" y="1557119"/>
            <a:ext cx="7853362" cy="109515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cap="none" spc="0" baseline="0">
                <a:solidFill>
                  <a:schemeClr val="tx1"/>
                </a:solidFill>
                <a:latin typeface="+mn-lt"/>
              </a:defRPr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Level 1 big intro text goes here to explain the chart. Level 1 big intro text goes here to explain the chart. Level 1 big intro text goes here to explain the chart. Level 1 big intro text goes here to explain the chart.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58149" y="6400800"/>
            <a:ext cx="457200" cy="457200"/>
          </a:xfrm>
        </p:spPr>
        <p:txBody>
          <a:bodyPr/>
          <a:lstStyle>
            <a:lvl1pPr>
              <a:defRPr sz="75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606" y="6400452"/>
            <a:ext cx="3565149" cy="45754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2020 Footer Content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227755" y="6446665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80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/Wide Chart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61989" y="1554480"/>
            <a:ext cx="7853362" cy="90282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cap="none" spc="0" baseline="0">
                <a:solidFill>
                  <a:schemeClr val="tx1"/>
                </a:solidFill>
                <a:latin typeface="+mn-lt"/>
              </a:defRPr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Level 1 caption text goes here to explain the chart. Level 1 big intro text goes here to explain the chart. Level 1 big intro text goes here to explain the chart. Level 1 big intro text goes here to explain the chart.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61989" y="2626426"/>
            <a:ext cx="7853362" cy="3571795"/>
          </a:xfrm>
        </p:spPr>
        <p:txBody>
          <a:bodyPr/>
          <a:lstStyle/>
          <a:p>
            <a:r>
              <a:rPr lang="en-US" dirty="0"/>
              <a:t>Click to </a:t>
            </a:r>
            <a:r>
              <a:rPr lang="en-US"/>
              <a:t>add chart/picture/graphic</a:t>
            </a:r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58149" y="6400800"/>
            <a:ext cx="457200" cy="457200"/>
          </a:xfrm>
        </p:spPr>
        <p:txBody>
          <a:bodyPr/>
          <a:lstStyle>
            <a:lvl1pPr>
              <a:defRPr sz="75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606" y="6400452"/>
            <a:ext cx="3565149" cy="45754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2020 Footer Content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27755" y="6446665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20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75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607" y="6400452"/>
            <a:ext cx="3565148" cy="45754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2020 Footer Content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342007" y="1554482"/>
            <a:ext cx="4173343" cy="4397375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42006" y="5876734"/>
            <a:ext cx="4173344" cy="414338"/>
          </a:xfrm>
        </p:spPr>
        <p:txBody>
          <a:bodyPr anchor="b"/>
          <a:lstStyle>
            <a:lvl1pPr marL="0" indent="0">
              <a:buNone/>
              <a:defRPr lang="en-US" sz="825" b="0" i="1" kern="1200" cap="none" spc="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Level 5 is a footnote or a place for source information.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61989" y="1554480"/>
            <a:ext cx="3452812" cy="4627562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Level 1 caption text goes here to explain the chart. Level 1 big intro text goes here to explain the chart. Level 1 big intro text goes here to explain the chart. Level 1 big intro text goes here to explain the chart.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227755" y="6446665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84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62609" y="1554481"/>
            <a:ext cx="7852741" cy="803275"/>
          </a:xfrm>
        </p:spPr>
        <p:txBody>
          <a:bodyPr/>
          <a:lstStyle>
            <a:lvl1pPr marL="0" indent="0">
              <a:buNone/>
              <a:defRPr b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For more information about XXX, contact…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62608" y="2487427"/>
            <a:ext cx="1737360" cy="17373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62608" y="4389692"/>
            <a:ext cx="1737360" cy="1429719"/>
          </a:xfrm>
        </p:spPr>
        <p:txBody>
          <a:bodyPr lIns="45720" tIns="45720" rIns="45720" bIns="45720">
            <a:noAutofit/>
          </a:bodyPr>
          <a:lstStyle>
            <a:lvl1pPr marL="0" indent="0">
              <a:spcAft>
                <a:spcPts val="300"/>
              </a:spcAft>
              <a:buNone/>
              <a:defRPr sz="900" b="1" cap="none" baseline="0">
                <a:solidFill>
                  <a:schemeClr val="accent1"/>
                </a:solidFill>
                <a:latin typeface="+mn-lt"/>
              </a:defRPr>
            </a:lvl1pPr>
            <a:lvl2pPr marL="8335" marR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 baseline="0">
                <a:latin typeface="+mn-lt"/>
              </a:defRPr>
            </a:lvl2pPr>
          </a:lstStyle>
          <a:p>
            <a:pPr lvl="0"/>
            <a:r>
              <a:rPr lang="en-US" dirty="0"/>
              <a:t>FIRST LASTNAME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Email Second Level</a:t>
            </a:r>
          </a:p>
          <a:p>
            <a:pPr lvl="1"/>
            <a:r>
              <a:rPr lang="en-US" dirty="0"/>
              <a:t>Phone Second Level</a:t>
            </a:r>
          </a:p>
          <a:p>
            <a:pPr lvl="1"/>
            <a:endParaRPr lang="en-US" dirty="0"/>
          </a:p>
        </p:txBody>
      </p:sp>
      <p:sp>
        <p:nvSpPr>
          <p:cNvPr id="30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2687170" y="2487427"/>
            <a:ext cx="1737360" cy="17373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687170" y="4389692"/>
            <a:ext cx="1737360" cy="1429719"/>
          </a:xfrm>
        </p:spPr>
        <p:txBody>
          <a:bodyPr lIns="45720" tIns="45720" rIns="45720" bIns="45720">
            <a:noAutofit/>
          </a:bodyPr>
          <a:lstStyle>
            <a:lvl1pPr marL="0" indent="0">
              <a:spcAft>
                <a:spcPts val="300"/>
              </a:spcAft>
              <a:buNone/>
              <a:defRPr sz="900" b="1" cap="none" baseline="0">
                <a:solidFill>
                  <a:schemeClr val="accent1"/>
                </a:solidFill>
                <a:latin typeface="+mn-lt"/>
              </a:defRPr>
            </a:lvl1pPr>
            <a:lvl2pPr marL="8335" marR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 baseline="0">
                <a:latin typeface="+mn-lt"/>
              </a:defRPr>
            </a:lvl2pPr>
          </a:lstStyle>
          <a:p>
            <a:pPr lvl="0"/>
            <a:r>
              <a:rPr lang="en-US" dirty="0"/>
              <a:t>FIRST LASTNAME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Email Second Level</a:t>
            </a:r>
          </a:p>
          <a:p>
            <a:pPr lvl="1"/>
            <a:r>
              <a:rPr lang="en-US" dirty="0"/>
              <a:t>Phone Second Level</a:t>
            </a:r>
          </a:p>
          <a:p>
            <a:pPr lvl="1"/>
            <a:endParaRPr lang="en-US" dirty="0"/>
          </a:p>
        </p:txBody>
      </p:sp>
      <p:sp>
        <p:nvSpPr>
          <p:cNvPr id="32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4711732" y="2487427"/>
            <a:ext cx="1737360" cy="17373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11732" y="4389692"/>
            <a:ext cx="1737360" cy="1429719"/>
          </a:xfrm>
        </p:spPr>
        <p:txBody>
          <a:bodyPr lIns="45720" tIns="45720" rIns="45720" bIns="45720">
            <a:noAutofit/>
          </a:bodyPr>
          <a:lstStyle>
            <a:lvl1pPr marL="0" indent="0">
              <a:spcAft>
                <a:spcPts val="300"/>
              </a:spcAft>
              <a:buNone/>
              <a:defRPr sz="900" b="1" cap="none" baseline="0">
                <a:solidFill>
                  <a:schemeClr val="accent1"/>
                </a:solidFill>
                <a:latin typeface="+mn-lt"/>
              </a:defRPr>
            </a:lvl1pPr>
            <a:lvl2pPr marL="8335" marR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 baseline="0">
                <a:latin typeface="+mn-lt"/>
              </a:defRPr>
            </a:lvl2pPr>
          </a:lstStyle>
          <a:p>
            <a:pPr lvl="0"/>
            <a:r>
              <a:rPr lang="en-US" dirty="0"/>
              <a:t>FIRST LASTNAME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Email Second Level</a:t>
            </a:r>
          </a:p>
          <a:p>
            <a:pPr lvl="1"/>
            <a:r>
              <a:rPr lang="en-US" dirty="0"/>
              <a:t>Phone Second Level</a:t>
            </a:r>
          </a:p>
          <a:p>
            <a:pPr lvl="1"/>
            <a:endParaRPr lang="en-US" dirty="0"/>
          </a:p>
        </p:txBody>
      </p:sp>
      <p:sp>
        <p:nvSpPr>
          <p:cNvPr id="34" name="Picture Placeholder 18"/>
          <p:cNvSpPr>
            <a:spLocks noGrp="1"/>
          </p:cNvSpPr>
          <p:nvPr>
            <p:ph type="pic" sz="quarter" idx="19"/>
          </p:nvPr>
        </p:nvSpPr>
        <p:spPr>
          <a:xfrm>
            <a:off x="6736294" y="2487427"/>
            <a:ext cx="1737360" cy="17373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736294" y="4389692"/>
            <a:ext cx="1737360" cy="1429719"/>
          </a:xfrm>
        </p:spPr>
        <p:txBody>
          <a:bodyPr lIns="45720" tIns="45720" rIns="45720" bIns="45720">
            <a:noAutofit/>
          </a:bodyPr>
          <a:lstStyle>
            <a:lvl1pPr marL="0" indent="0">
              <a:spcAft>
                <a:spcPts val="300"/>
              </a:spcAft>
              <a:buNone/>
              <a:defRPr sz="900" b="1" cap="none" baseline="0">
                <a:solidFill>
                  <a:schemeClr val="accent1"/>
                </a:solidFill>
                <a:latin typeface="+mn-lt"/>
              </a:defRPr>
            </a:lvl1pPr>
            <a:lvl2pPr marL="8335" marR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 baseline="0">
                <a:latin typeface="+mn-lt"/>
              </a:defRPr>
            </a:lvl2pPr>
          </a:lstStyle>
          <a:p>
            <a:pPr lvl="0"/>
            <a:r>
              <a:rPr lang="en-US" dirty="0"/>
              <a:t>FIRST LASTNAME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Email Second Level</a:t>
            </a:r>
          </a:p>
          <a:p>
            <a:pPr lvl="1"/>
            <a:r>
              <a:rPr lang="en-US" dirty="0"/>
              <a:t>Phone Second Level</a:t>
            </a:r>
          </a:p>
          <a:p>
            <a:pPr lvl="1"/>
            <a:endParaRPr lang="en-US" dirty="0"/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58149" y="6400800"/>
            <a:ext cx="457200" cy="457200"/>
          </a:xfrm>
        </p:spPr>
        <p:txBody>
          <a:bodyPr/>
          <a:lstStyle>
            <a:lvl1pPr>
              <a:defRPr sz="75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607" y="6400452"/>
            <a:ext cx="3565148" cy="45754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2020 Footer Content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662610" y="6400451"/>
            <a:ext cx="785274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4227755" y="6446665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17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D5CF6-B4C1-9C41-97FD-8B5B5923F0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713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fld id="{99FC8817-DA23-4126-9380-113529E4887D}" type="datetimeFigureOut">
              <a:rPr lang="en-US"/>
              <a:pPr>
                <a:defRPr/>
              </a:pPr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FED25-7B77-F241-A5E7-294F937A5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713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C800A-AC9A-D847-88A3-50A581F8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713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fld id="{700EE559-2A05-4569-AC23-42785D6AA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1336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9" name="Freeform 13"/>
          <p:cNvSpPr>
            <a:spLocks/>
          </p:cNvSpPr>
          <p:nvPr userDrawn="1"/>
        </p:nvSpPr>
        <p:spPr bwMode="auto">
          <a:xfrm flipH="1">
            <a:off x="1472721" y="4827588"/>
            <a:ext cx="7607300" cy="1943100"/>
          </a:xfrm>
          <a:custGeom>
            <a:avLst/>
            <a:gdLst>
              <a:gd name="T0" fmla="*/ 0 w 4704"/>
              <a:gd name="T1" fmla="*/ 2147483646 h 1219"/>
              <a:gd name="T2" fmla="*/ 2147483646 w 4704"/>
              <a:gd name="T3" fmla="*/ 2147483646 h 1219"/>
              <a:gd name="T4" fmla="*/ 2147483646 w 4704"/>
              <a:gd name="T5" fmla="*/ 0 h 1219"/>
              <a:gd name="T6" fmla="*/ 0 w 4704"/>
              <a:gd name="T7" fmla="*/ 0 h 1219"/>
              <a:gd name="T8" fmla="*/ 0 w 4704"/>
              <a:gd name="T9" fmla="*/ 2147483646 h 1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04" h="1219">
                <a:moveTo>
                  <a:pt x="0" y="1219"/>
                </a:moveTo>
                <a:lnTo>
                  <a:pt x="4704" y="1219"/>
                </a:lnTo>
                <a:lnTo>
                  <a:pt x="2592" y="0"/>
                </a:lnTo>
                <a:lnTo>
                  <a:pt x="0" y="0"/>
                </a:lnTo>
                <a:lnTo>
                  <a:pt x="0" y="1219"/>
                </a:lnTo>
                <a:close/>
              </a:path>
            </a:pathLst>
          </a:custGeom>
          <a:noFill/>
          <a:ln w="9525">
            <a:solidFill>
              <a:srgbClr val="66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" name="Freeform 14"/>
          <p:cNvSpPr>
            <a:spLocks/>
          </p:cNvSpPr>
          <p:nvPr userDrawn="1"/>
        </p:nvSpPr>
        <p:spPr bwMode="auto">
          <a:xfrm flipH="1">
            <a:off x="72628" y="4824414"/>
            <a:ext cx="4524375" cy="1946275"/>
          </a:xfrm>
          <a:custGeom>
            <a:avLst/>
            <a:gdLst>
              <a:gd name="T0" fmla="*/ 2147483646 w 2797"/>
              <a:gd name="T1" fmla="*/ 0 h 1181"/>
              <a:gd name="T2" fmla="*/ 0 w 2797"/>
              <a:gd name="T3" fmla="*/ 2147483646 h 1181"/>
              <a:gd name="T4" fmla="*/ 2147483646 w 2797"/>
              <a:gd name="T5" fmla="*/ 2147483646 h 1181"/>
              <a:gd name="T6" fmla="*/ 2147483646 w 2797"/>
              <a:gd name="T7" fmla="*/ 2147483646 h 1181"/>
              <a:gd name="T8" fmla="*/ 2147483646 w 2797"/>
              <a:gd name="T9" fmla="*/ 0 h 1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97" h="1181">
                <a:moveTo>
                  <a:pt x="2797" y="0"/>
                </a:moveTo>
                <a:lnTo>
                  <a:pt x="0" y="2"/>
                </a:lnTo>
                <a:lnTo>
                  <a:pt x="2112" y="1181"/>
                </a:lnTo>
                <a:lnTo>
                  <a:pt x="2797" y="1181"/>
                </a:lnTo>
                <a:lnTo>
                  <a:pt x="2797" y="0"/>
                </a:lnTo>
                <a:close/>
              </a:path>
            </a:pathLst>
          </a:custGeom>
          <a:noFill/>
          <a:ln w="9525">
            <a:solidFill>
              <a:srgbClr val="66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73819" y="98425"/>
            <a:ext cx="7607300" cy="1943100"/>
          </a:xfrm>
          <a:custGeom>
            <a:avLst/>
            <a:gdLst>
              <a:gd name="T0" fmla="*/ 0 w 4704"/>
              <a:gd name="T1" fmla="*/ 2147483646 h 1219"/>
              <a:gd name="T2" fmla="*/ 2147483646 w 4704"/>
              <a:gd name="T3" fmla="*/ 2147483646 h 1219"/>
              <a:gd name="T4" fmla="*/ 2147483646 w 4704"/>
              <a:gd name="T5" fmla="*/ 0 h 1219"/>
              <a:gd name="T6" fmla="*/ 0 w 4704"/>
              <a:gd name="T7" fmla="*/ 0 h 1219"/>
              <a:gd name="T8" fmla="*/ 0 w 4704"/>
              <a:gd name="T9" fmla="*/ 2147483646 h 1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04" h="1219">
                <a:moveTo>
                  <a:pt x="0" y="1219"/>
                </a:moveTo>
                <a:lnTo>
                  <a:pt x="4704" y="1219"/>
                </a:lnTo>
                <a:lnTo>
                  <a:pt x="2592" y="0"/>
                </a:lnTo>
                <a:lnTo>
                  <a:pt x="0" y="0"/>
                </a:lnTo>
                <a:lnTo>
                  <a:pt x="0" y="1219"/>
                </a:lnTo>
                <a:close/>
              </a:path>
            </a:pathLst>
          </a:custGeom>
          <a:noFill/>
          <a:ln w="9525">
            <a:solidFill>
              <a:srgbClr val="66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>
            <a:off x="4545807" y="96839"/>
            <a:ext cx="4524375" cy="1946275"/>
          </a:xfrm>
          <a:custGeom>
            <a:avLst/>
            <a:gdLst>
              <a:gd name="T0" fmla="*/ 2147483646 w 2797"/>
              <a:gd name="T1" fmla="*/ 0 h 1181"/>
              <a:gd name="T2" fmla="*/ 0 w 2797"/>
              <a:gd name="T3" fmla="*/ 2147483646 h 1181"/>
              <a:gd name="T4" fmla="*/ 2147483646 w 2797"/>
              <a:gd name="T5" fmla="*/ 2147483646 h 1181"/>
              <a:gd name="T6" fmla="*/ 2147483646 w 2797"/>
              <a:gd name="T7" fmla="*/ 2147483646 h 1181"/>
              <a:gd name="T8" fmla="*/ 2147483646 w 2797"/>
              <a:gd name="T9" fmla="*/ 0 h 1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97" h="1181">
                <a:moveTo>
                  <a:pt x="2797" y="0"/>
                </a:moveTo>
                <a:lnTo>
                  <a:pt x="0" y="2"/>
                </a:lnTo>
                <a:lnTo>
                  <a:pt x="2112" y="1181"/>
                </a:lnTo>
                <a:lnTo>
                  <a:pt x="2797" y="1181"/>
                </a:lnTo>
                <a:lnTo>
                  <a:pt x="2797" y="0"/>
                </a:lnTo>
                <a:close/>
              </a:path>
            </a:pathLst>
          </a:custGeom>
          <a:noFill/>
          <a:ln w="9525">
            <a:solidFill>
              <a:srgbClr val="66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" y="1855987"/>
            <a:ext cx="2469730" cy="2995911"/>
          </a:xfrm>
          <a:prstGeom prst="rect">
            <a:avLst/>
          </a:prstGeom>
        </p:spPr>
      </p:pic>
      <p:pic>
        <p:nvPicPr>
          <p:cNvPr id="16" name="Picture 2" descr="C:\Users\beth.cordova\AppData\Local\Microsoft\Windows\Temporary Internet Files\Content.Outlook\K2XJDO1F\07.042.16 PMS 406 logo.v7_black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238" y="4943200"/>
            <a:ext cx="1282079" cy="17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33" y="2349796"/>
            <a:ext cx="1281300" cy="20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41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6884" y="2"/>
            <a:ext cx="8847117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09" y="993811"/>
            <a:ext cx="7852741" cy="9813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61989" y="2108200"/>
            <a:ext cx="7853362" cy="4097338"/>
          </a:xfr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sz="1350" b="0" cap="none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58149" y="6400800"/>
            <a:ext cx="457200" cy="457200"/>
          </a:xfrm>
        </p:spPr>
        <p:txBody>
          <a:bodyPr/>
          <a:lstStyle>
            <a:lvl1pPr>
              <a:defRPr sz="75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607" y="6400452"/>
            <a:ext cx="3565148" cy="45754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2020 Footer Content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62610" y="6400451"/>
            <a:ext cx="785274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227755" y="6446665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40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525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66" y="223737"/>
            <a:ext cx="7013359" cy="6327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7226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8317"/>
            <a:ext cx="7886700" cy="5268432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3366"/>
                </a:solidFill>
                <a:latin typeface="Century Gothic" panose="020B0502020202020204" pitchFamily="34" charset="0"/>
              </a:defRPr>
            </a:lvl1pPr>
            <a:lvl2pPr>
              <a:defRPr sz="1500">
                <a:solidFill>
                  <a:srgbClr val="003366"/>
                </a:solidFill>
                <a:latin typeface="Century Gothic" panose="020B0502020202020204" pitchFamily="34" charset="0"/>
              </a:defRPr>
            </a:lvl2pPr>
            <a:lvl3pPr>
              <a:defRPr sz="1350">
                <a:solidFill>
                  <a:srgbClr val="003366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003366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003366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7506" y="264117"/>
            <a:ext cx="6917809" cy="56522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lang="en-US" sz="27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1296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771CDE-70F0-3347-8E2C-68083F33C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713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fld id="{0DD7F11C-3BB4-4D73-A187-8D2F3153C910}" type="datetimeFigureOut">
              <a:rPr lang="en-US"/>
              <a:pPr>
                <a:defRPr/>
              </a:pPr>
              <a:t>7/27/2022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62809-075C-B04F-B153-059562A7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713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529E7-F4C2-4B4B-8093-0A433EC46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713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fld id="{F4A71A14-2D4B-4065-A207-BEC3FB71F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7506" y="264117"/>
            <a:ext cx="6917809" cy="56522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lang="en-US" sz="27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1273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506" y="264117"/>
            <a:ext cx="6917809" cy="56522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lang="en-US" sz="27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169" y="1127052"/>
            <a:ext cx="4255682" cy="526843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3366"/>
                </a:solidFill>
                <a:latin typeface="Century Gothic" panose="020B0502020202020204" pitchFamily="34" charset="0"/>
              </a:defRPr>
            </a:lvl1pPr>
            <a:lvl2pPr>
              <a:defRPr sz="1500">
                <a:solidFill>
                  <a:srgbClr val="003366"/>
                </a:solidFill>
                <a:latin typeface="Century Gothic" panose="020B0502020202020204" pitchFamily="34" charset="0"/>
              </a:defRPr>
            </a:lvl2pPr>
            <a:lvl3pPr>
              <a:defRPr sz="1350">
                <a:solidFill>
                  <a:srgbClr val="003366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003366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003366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629150" y="1127051"/>
            <a:ext cx="4230429" cy="526843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003366"/>
                </a:solidFill>
                <a:latin typeface="Century Gothic" panose="020B0502020202020204" pitchFamily="34" charset="0"/>
              </a:defRPr>
            </a:lvl1pPr>
            <a:lvl2pPr>
              <a:defRPr sz="1500">
                <a:solidFill>
                  <a:srgbClr val="003366"/>
                </a:solidFill>
                <a:latin typeface="Century Gothic" panose="020B0502020202020204" pitchFamily="34" charset="0"/>
              </a:defRPr>
            </a:lvl2pPr>
            <a:lvl3pPr>
              <a:defRPr sz="1350">
                <a:solidFill>
                  <a:srgbClr val="003366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003366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003366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0221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21336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Freeform 13"/>
          <p:cNvSpPr>
            <a:spLocks/>
          </p:cNvSpPr>
          <p:nvPr userDrawn="1"/>
        </p:nvSpPr>
        <p:spPr bwMode="auto">
          <a:xfrm flipH="1">
            <a:off x="1438275" y="4826000"/>
            <a:ext cx="7607300" cy="1943100"/>
          </a:xfrm>
          <a:custGeom>
            <a:avLst/>
            <a:gdLst>
              <a:gd name="T0" fmla="*/ 0 w 4704"/>
              <a:gd name="T1" fmla="*/ 2147483646 h 1219"/>
              <a:gd name="T2" fmla="*/ 2147483646 w 4704"/>
              <a:gd name="T3" fmla="*/ 2147483646 h 1219"/>
              <a:gd name="T4" fmla="*/ 2147483646 w 4704"/>
              <a:gd name="T5" fmla="*/ 0 h 1219"/>
              <a:gd name="T6" fmla="*/ 0 w 4704"/>
              <a:gd name="T7" fmla="*/ 0 h 1219"/>
              <a:gd name="T8" fmla="*/ 0 w 4704"/>
              <a:gd name="T9" fmla="*/ 2147483646 h 1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04" h="1219">
                <a:moveTo>
                  <a:pt x="0" y="1219"/>
                </a:moveTo>
                <a:lnTo>
                  <a:pt x="4704" y="1219"/>
                </a:lnTo>
                <a:lnTo>
                  <a:pt x="2592" y="0"/>
                </a:lnTo>
                <a:lnTo>
                  <a:pt x="0" y="0"/>
                </a:lnTo>
                <a:lnTo>
                  <a:pt x="0" y="1219"/>
                </a:lnTo>
                <a:close/>
              </a:path>
            </a:pathLst>
          </a:custGeom>
          <a:noFill/>
          <a:ln w="9525">
            <a:solidFill>
              <a:srgbClr val="66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14"/>
          <p:cNvSpPr>
            <a:spLocks/>
          </p:cNvSpPr>
          <p:nvPr userDrawn="1"/>
        </p:nvSpPr>
        <p:spPr bwMode="auto">
          <a:xfrm flipH="1">
            <a:off x="96838" y="4824413"/>
            <a:ext cx="4524375" cy="1946275"/>
          </a:xfrm>
          <a:custGeom>
            <a:avLst/>
            <a:gdLst>
              <a:gd name="T0" fmla="*/ 2147483646 w 2797"/>
              <a:gd name="T1" fmla="*/ 0 h 1181"/>
              <a:gd name="T2" fmla="*/ 0 w 2797"/>
              <a:gd name="T3" fmla="*/ 2147483646 h 1181"/>
              <a:gd name="T4" fmla="*/ 2147483646 w 2797"/>
              <a:gd name="T5" fmla="*/ 2147483646 h 1181"/>
              <a:gd name="T6" fmla="*/ 2147483646 w 2797"/>
              <a:gd name="T7" fmla="*/ 2147483646 h 1181"/>
              <a:gd name="T8" fmla="*/ 2147483646 w 2797"/>
              <a:gd name="T9" fmla="*/ 0 h 1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97" h="1181">
                <a:moveTo>
                  <a:pt x="2797" y="0"/>
                </a:moveTo>
                <a:lnTo>
                  <a:pt x="0" y="2"/>
                </a:lnTo>
                <a:lnTo>
                  <a:pt x="2112" y="1181"/>
                </a:lnTo>
                <a:lnTo>
                  <a:pt x="2797" y="1181"/>
                </a:lnTo>
                <a:lnTo>
                  <a:pt x="2797" y="0"/>
                </a:lnTo>
                <a:close/>
              </a:path>
            </a:pathLst>
          </a:custGeom>
          <a:noFill/>
          <a:ln w="9525">
            <a:solidFill>
              <a:srgbClr val="66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98425" y="98425"/>
            <a:ext cx="7607300" cy="1943100"/>
          </a:xfrm>
          <a:custGeom>
            <a:avLst/>
            <a:gdLst>
              <a:gd name="T0" fmla="*/ 0 w 4704"/>
              <a:gd name="T1" fmla="*/ 2147483646 h 1219"/>
              <a:gd name="T2" fmla="*/ 2147483646 w 4704"/>
              <a:gd name="T3" fmla="*/ 2147483646 h 1219"/>
              <a:gd name="T4" fmla="*/ 2147483646 w 4704"/>
              <a:gd name="T5" fmla="*/ 0 h 1219"/>
              <a:gd name="T6" fmla="*/ 0 w 4704"/>
              <a:gd name="T7" fmla="*/ 0 h 1219"/>
              <a:gd name="T8" fmla="*/ 0 w 4704"/>
              <a:gd name="T9" fmla="*/ 2147483646 h 1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04" h="1219">
                <a:moveTo>
                  <a:pt x="0" y="1219"/>
                </a:moveTo>
                <a:lnTo>
                  <a:pt x="4704" y="1219"/>
                </a:lnTo>
                <a:lnTo>
                  <a:pt x="2592" y="0"/>
                </a:lnTo>
                <a:lnTo>
                  <a:pt x="0" y="0"/>
                </a:lnTo>
                <a:lnTo>
                  <a:pt x="0" y="1219"/>
                </a:lnTo>
                <a:close/>
              </a:path>
            </a:pathLst>
          </a:custGeom>
          <a:noFill/>
          <a:ln w="9525">
            <a:solidFill>
              <a:srgbClr val="66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4522788" y="96838"/>
            <a:ext cx="4524375" cy="1946275"/>
          </a:xfrm>
          <a:custGeom>
            <a:avLst/>
            <a:gdLst>
              <a:gd name="T0" fmla="*/ 2147483646 w 2797"/>
              <a:gd name="T1" fmla="*/ 0 h 1181"/>
              <a:gd name="T2" fmla="*/ 0 w 2797"/>
              <a:gd name="T3" fmla="*/ 2147483646 h 1181"/>
              <a:gd name="T4" fmla="*/ 2147483646 w 2797"/>
              <a:gd name="T5" fmla="*/ 2147483646 h 1181"/>
              <a:gd name="T6" fmla="*/ 2147483646 w 2797"/>
              <a:gd name="T7" fmla="*/ 2147483646 h 1181"/>
              <a:gd name="T8" fmla="*/ 2147483646 w 2797"/>
              <a:gd name="T9" fmla="*/ 0 h 1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97" h="1181">
                <a:moveTo>
                  <a:pt x="2797" y="0"/>
                </a:moveTo>
                <a:lnTo>
                  <a:pt x="0" y="2"/>
                </a:lnTo>
                <a:lnTo>
                  <a:pt x="2112" y="1181"/>
                </a:lnTo>
                <a:lnTo>
                  <a:pt x="2797" y="1181"/>
                </a:lnTo>
                <a:lnTo>
                  <a:pt x="2797" y="0"/>
                </a:lnTo>
                <a:close/>
              </a:path>
            </a:pathLst>
          </a:custGeom>
          <a:noFill/>
          <a:ln w="9525">
            <a:solidFill>
              <a:srgbClr val="66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Title Placeholder 1"/>
          <p:cNvSpPr>
            <a:spLocks noGrp="1"/>
          </p:cNvSpPr>
          <p:nvPr>
            <p:ph type="ctrTitle"/>
          </p:nvPr>
        </p:nvSpPr>
        <p:spPr>
          <a:xfrm>
            <a:off x="3295150" y="2718297"/>
            <a:ext cx="4689475" cy="933450"/>
          </a:xfrm>
        </p:spPr>
        <p:txBody>
          <a:bodyPr/>
          <a:lstStyle>
            <a:lvl1pPr algn="l">
              <a:lnSpc>
                <a:spcPct val="85000"/>
              </a:lnSpc>
              <a:defRPr sz="3600">
                <a:latin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780" name="Text Placeholder 2"/>
          <p:cNvSpPr>
            <a:spLocks noGrp="1"/>
          </p:cNvSpPr>
          <p:nvPr>
            <p:ph type="subTitle" idx="1"/>
          </p:nvPr>
        </p:nvSpPr>
        <p:spPr>
          <a:xfrm>
            <a:off x="5475287" y="4452370"/>
            <a:ext cx="3570288" cy="207963"/>
          </a:xfrm>
        </p:spPr>
        <p:txBody>
          <a:bodyPr/>
          <a:lstStyle>
            <a:lvl1pPr marL="0" indent="0" algn="r">
              <a:spcBef>
                <a:spcPct val="0"/>
              </a:spcBef>
              <a:buFont typeface="Arial" charset="0"/>
              <a:buNone/>
              <a:defRPr sz="1600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1855986"/>
            <a:ext cx="3292973" cy="2995911"/>
          </a:xfrm>
          <a:prstGeom prst="rect">
            <a:avLst/>
          </a:prstGeom>
        </p:spPr>
      </p:pic>
      <p:pic>
        <p:nvPicPr>
          <p:cNvPr id="11" name="Picture 2" descr="C:\Users\beth.cordova\AppData\Local\Microsoft\Windows\Temporary Internet Files\Content.Outlook\K2XJDO1F\07.042.16 PMS 406 logo.v7_black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182" y="4936849"/>
            <a:ext cx="1709439" cy="17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84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>
            <a:lvl1pPr>
              <a:defRPr sz="2400" baseline="0">
                <a:latin typeface="Arial" pitchFamily="34" charset="0"/>
              </a:defRPr>
            </a:lvl1pPr>
            <a:lvl2pPr>
              <a:defRPr sz="2000" baseline="0">
                <a:latin typeface="Arial" pitchFamily="34" charset="0"/>
              </a:defRPr>
            </a:lvl2pPr>
            <a:lvl3pPr>
              <a:defRPr sz="1600" baseline="0">
                <a:latin typeface="Arial" pitchFamily="34" charset="0"/>
              </a:defRPr>
            </a:lvl3pPr>
            <a:lvl4pPr>
              <a:defRPr sz="1200"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4190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278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1" y="0"/>
            <a:ext cx="9162221" cy="6523324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1560" y="228600"/>
            <a:ext cx="7013448" cy="63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04827" y="774700"/>
            <a:ext cx="8089900" cy="547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 dirty="0">
              <a:solidFill>
                <a:srgbClr val="000000"/>
              </a:solidFill>
              <a:latin typeface="Arial" charset="0"/>
              <a:ea typeface="ＭＳ Ｐゴシック" pitchFamily="-65" charset="-128"/>
              <a:cs typeface="+mn-cs"/>
            </a:endParaRPr>
          </a:p>
        </p:txBody>
      </p:sp>
      <p:sp>
        <p:nvSpPr>
          <p:cNvPr id="1126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207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8204963" y="6668956"/>
            <a:ext cx="977900" cy="196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3448537E-7553-4925-B99D-2F1576409EEC}" type="slidenum">
              <a:rPr lang="en-US" sz="800" b="0">
                <a:solidFill>
                  <a:srgbClr val="000000"/>
                </a:solidFill>
                <a:ea typeface="ＭＳ Ｐゴシック" pitchFamily="-65" charset="-128"/>
                <a:cs typeface="+mn-cs"/>
              </a:rPr>
              <a:pPr algn="r" eaLnBrk="0" hangingPunct="0"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65" charset="-128"/>
              <a:cs typeface="+mn-cs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 rot="16200000">
            <a:off x="4526674" y="-3452688"/>
            <a:ext cx="82030" cy="9152627"/>
          </a:xfrm>
          <a:prstGeom prst="rect">
            <a:avLst/>
          </a:prstGeom>
          <a:gradFill flip="none" rotWithShape="1">
            <a:gsLst>
              <a:gs pos="100000">
                <a:srgbClr val="0060A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miter lim="800000"/>
            <a:headEnd/>
            <a:tailEnd type="none" w="med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 dirty="0">
              <a:solidFill>
                <a:srgbClr val="000000"/>
              </a:solidFill>
              <a:latin typeface="Arial" charset="0"/>
              <a:ea typeface="ＭＳ Ｐゴシック" pitchFamily="-65" charset="-128"/>
              <a:cs typeface="+mn-cs"/>
            </a:endParaRPr>
          </a:p>
        </p:txBody>
      </p:sp>
      <p:pic>
        <p:nvPicPr>
          <p:cNvPr id="1026" name="Picture 2" descr="C:\Users\beth.cordova\AppData\Local\Microsoft\Windows\Temporary Internet Files\Content.Outlook\K2XJDO1F\07.042.16 PMS 406 logo.v7_black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478" y="7389"/>
            <a:ext cx="1082498" cy="10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956" y="42169"/>
            <a:ext cx="1086848" cy="988423"/>
          </a:xfrm>
          <a:prstGeom prst="rect">
            <a:avLst/>
          </a:prstGeom>
        </p:spPr>
      </p:pic>
      <p:sp>
        <p:nvSpPr>
          <p:cNvPr id="3" name="hc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c" descr="CUI//CTI  / Statement D&#10;"/>
          <p:cNvSpPr txBox="1"/>
          <p:nvPr userDrawn="1"/>
        </p:nvSpPr>
        <p:spPr>
          <a:xfrm>
            <a:off x="0" y="0"/>
            <a:ext cx="91440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Distribution Statement</a:t>
            </a:r>
            <a:r>
              <a:rPr lang="en-US" sz="850" b="0" i="0" u="none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 A</a:t>
            </a:r>
            <a:endParaRPr lang="en-US" sz="850" b="0" i="0" u="none" baseline="0" dirty="0" smtClean="0">
              <a:solidFill>
                <a:schemeClr val="tx1"/>
              </a:solidFill>
              <a:latin typeface="Microsoft Sans Serif" panose="020B0604020202020204" pitchFamily="34" charset="0"/>
            </a:endParaRPr>
          </a:p>
          <a:p>
            <a:pPr algn="ctr"/>
            <a:endParaRPr lang="en-US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6" name="fc" descr="CUI//CTI  / Statement D&#10;"/>
          <p:cNvSpPr txBox="1"/>
          <p:nvPr userDrawn="1"/>
        </p:nvSpPr>
        <p:spPr>
          <a:xfrm>
            <a:off x="0" y="653542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Distribution Statement</a:t>
            </a:r>
            <a:r>
              <a:rPr lang="en-US" sz="850" b="0" i="0" u="none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 A</a:t>
            </a:r>
            <a:endParaRPr lang="en-US" sz="850" b="0" i="0" u="none" baseline="0" dirty="0" smtClean="0">
              <a:solidFill>
                <a:schemeClr val="tx1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0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712" r:id="rId3"/>
    <p:sldLayoutId id="2147483713" r:id="rId4"/>
    <p:sldLayoutId id="2147483714" r:id="rId5"/>
    <p:sldLayoutId id="2147483716" r:id="rId6"/>
    <p:sldLayoutId id="2147483726" r:id="rId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indent="0" algn="ctr" defTabSz="739775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/>
        </a:defRPr>
      </a:lvl1pPr>
      <a:lvl2pPr algn="l" defTabSz="73977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  <a:ea typeface="ＭＳ Ｐゴシック" pitchFamily="-65" charset="-128"/>
          <a:cs typeface="ＭＳ Ｐゴシック"/>
        </a:defRPr>
      </a:lvl2pPr>
      <a:lvl3pPr algn="l" defTabSz="73977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  <a:ea typeface="ＭＳ Ｐゴシック" pitchFamily="-65" charset="-128"/>
          <a:cs typeface="ＭＳ Ｐゴシック"/>
        </a:defRPr>
      </a:lvl3pPr>
      <a:lvl4pPr algn="l" defTabSz="73977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  <a:ea typeface="ＭＳ Ｐゴシック" pitchFamily="-65" charset="-128"/>
          <a:cs typeface="ＭＳ Ｐゴシック"/>
        </a:defRPr>
      </a:lvl4pPr>
      <a:lvl5pPr algn="l" defTabSz="73977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  <a:ea typeface="ＭＳ Ｐゴシック" pitchFamily="-65" charset="-128"/>
          <a:cs typeface="ＭＳ Ｐゴシック"/>
        </a:defRPr>
      </a:lvl5pPr>
      <a:lvl6pPr marL="457200" algn="l" defTabSz="739775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l" defTabSz="739775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l" defTabSz="739775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l" defTabSz="739775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285750" indent="-285750" algn="l" defTabSz="739775" rtl="0" eaLnBrk="0" fontAlgn="base" hangingPunct="0">
        <a:lnSpc>
          <a:spcPct val="95000"/>
        </a:lnSpc>
        <a:spcBef>
          <a:spcPct val="60000"/>
        </a:spcBef>
        <a:spcAft>
          <a:spcPct val="0"/>
        </a:spcAft>
        <a:buClrTx/>
        <a:buSzPct val="90000"/>
        <a:buFont typeface="Wingdings" pitchFamily="2" charset="2"/>
        <a:buChar char="l"/>
        <a:defRPr sz="2200" b="1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1pPr>
      <a:lvl2pPr marL="668338" indent="-246063" algn="l" defTabSz="739775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028700" indent="-206375" algn="l" defTabSz="739775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439863" indent="-204788" algn="l" defTabSz="739775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851025" indent="-204788" algn="l" defTabSz="739775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308225" indent="-204788" algn="l" defTabSz="739775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rgbClr val="0060AC"/>
        </a:buClr>
        <a:buFont typeface="Helvetica" pitchFamily="34" charset="0"/>
        <a:buChar char="•"/>
        <a:defRPr sz="1400" b="1">
          <a:solidFill>
            <a:schemeClr val="bg2"/>
          </a:solidFill>
          <a:latin typeface="+mn-lt"/>
        </a:defRPr>
      </a:lvl6pPr>
      <a:lvl7pPr marL="2765425" indent="-204788" algn="l" defTabSz="739775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rgbClr val="0060AC"/>
        </a:buClr>
        <a:buFont typeface="Helvetica" pitchFamily="34" charset="0"/>
        <a:buChar char="•"/>
        <a:defRPr sz="1400" b="1">
          <a:solidFill>
            <a:schemeClr val="bg2"/>
          </a:solidFill>
          <a:latin typeface="+mn-lt"/>
        </a:defRPr>
      </a:lvl7pPr>
      <a:lvl8pPr marL="3222625" indent="-204788" algn="l" defTabSz="739775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rgbClr val="0060AC"/>
        </a:buClr>
        <a:buFont typeface="Helvetica" pitchFamily="34" charset="0"/>
        <a:buChar char="•"/>
        <a:defRPr sz="1400" b="1">
          <a:solidFill>
            <a:schemeClr val="bg2"/>
          </a:solidFill>
          <a:latin typeface="+mn-lt"/>
        </a:defRPr>
      </a:lvl8pPr>
      <a:lvl9pPr marL="3679825" indent="-204788" algn="l" defTabSz="739775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rgbClr val="0060AC"/>
        </a:buClr>
        <a:buFont typeface="Helvetica" pitchFamily="34" charset="0"/>
        <a:buChar char="•"/>
        <a:defRPr sz="1400"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731520"/>
          </a:xfrm>
          <a:prstGeom prst="rect">
            <a:avLst/>
          </a:prstGeom>
          <a:solidFill>
            <a:srgbClr val="DCDCE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solidFill>
                <a:srgbClr val="000066"/>
              </a:solidFill>
              <a:latin typeface="Arial" charset="0"/>
              <a:ea typeface="MS Pゴシック" pitchFamily="-92" charset="-128"/>
            </a:endParaRPr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0" y="705001"/>
            <a:ext cx="9140825" cy="762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E6E6E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MS Pゴシック" pitchFamily="-92" charset="-128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0706" y="0"/>
            <a:ext cx="7052554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 flipH="1">
            <a:off x="0" y="6477000"/>
            <a:ext cx="9140825" cy="762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E6E6E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MS Pゴシック" pitchFamily="-92" charset="-128"/>
            </a:endParaRPr>
          </a:p>
        </p:txBody>
      </p:sp>
      <p:pic>
        <p:nvPicPr>
          <p:cNvPr id="13" name="Picture 2" descr="C:\Users\beth.cordova\AppData\Local\Microsoft\Windows\Temporary Internet Files\Content.Outlook\K2XJDO1F\07.042.16 PMS 406 logo.v7_black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098" y="26552"/>
            <a:ext cx="738301" cy="73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L:\FRONT OFFICE\STRAT COMM\Strategy and Message\PEO USC Strategic Plan\USC Design_FINAL for Rollout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0" y="50171"/>
            <a:ext cx="772238" cy="70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3816056" y="6568610"/>
            <a:ext cx="1077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UNCLASSIFIED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669238" y="6567601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FE60532-9CBC-4B09-9A61-CD5889336BE4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-1588" y="6598378"/>
            <a:ext cx="362285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/>
              <a:t>DISTRIBUTION STATEMENT A</a:t>
            </a:r>
            <a:r>
              <a:rPr lang="en-US" sz="700" dirty="0"/>
              <a:t>: Approved for public release: distribution unlimited</a:t>
            </a:r>
          </a:p>
        </p:txBody>
      </p:sp>
      <p:sp>
        <p:nvSpPr>
          <p:cNvPr id="5" name="hc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c"/>
          <p:cNvSpPr txBox="1"/>
          <p:nvPr userDrawn="1"/>
        </p:nvSpPr>
        <p:spPr>
          <a:xfrm>
            <a:off x="0" y="65201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7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i="1" kern="1200" baseline="0">
          <a:solidFill>
            <a:srgbClr val="0000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" y="0"/>
            <a:ext cx="9162221" cy="6523324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1560" y="228600"/>
            <a:ext cx="7013448" cy="63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04827" y="774700"/>
            <a:ext cx="8089900" cy="547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 dirty="0">
              <a:solidFill>
                <a:srgbClr val="000000"/>
              </a:solidFill>
              <a:latin typeface="Arial" charset="0"/>
              <a:ea typeface="ＭＳ Ｐゴシック" pitchFamily="-65" charset="-128"/>
              <a:cs typeface="+mn-cs"/>
            </a:endParaRPr>
          </a:p>
        </p:txBody>
      </p:sp>
      <p:sp>
        <p:nvSpPr>
          <p:cNvPr id="1126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207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8204963" y="6668956"/>
            <a:ext cx="977900" cy="196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3448537E-7553-4925-B99D-2F1576409EEC}" type="slidenum">
              <a:rPr lang="en-US" sz="800" b="0">
                <a:solidFill>
                  <a:srgbClr val="000000"/>
                </a:solidFill>
                <a:ea typeface="ＭＳ Ｐゴシック" pitchFamily="-65" charset="-128"/>
                <a:cs typeface="+mn-cs"/>
              </a:rPr>
              <a:pPr algn="r" eaLnBrk="0" hangingPunct="0"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pitchFamily="-65" charset="-128"/>
              <a:cs typeface="+mn-cs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 rot="16200000">
            <a:off x="4526674" y="-3452688"/>
            <a:ext cx="82030" cy="9152627"/>
          </a:xfrm>
          <a:prstGeom prst="rect">
            <a:avLst/>
          </a:prstGeom>
          <a:gradFill flip="none" rotWithShape="1">
            <a:gsLst>
              <a:gs pos="100000">
                <a:srgbClr val="0060A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  <a:miter lim="800000"/>
            <a:headEnd/>
            <a:tailEnd type="none" w="med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 dirty="0">
              <a:solidFill>
                <a:srgbClr val="000000"/>
              </a:solidFill>
              <a:latin typeface="Arial" charset="0"/>
              <a:ea typeface="ＭＳ Ｐゴシック" pitchFamily="-65" charset="-128"/>
              <a:cs typeface="+mn-cs"/>
            </a:endParaRPr>
          </a:p>
        </p:txBody>
      </p:sp>
      <p:pic>
        <p:nvPicPr>
          <p:cNvPr id="1026" name="Picture 2" descr="C:\Users\beth.cordova\AppData\Local\Microsoft\Windows\Temporary Internet Files\Content.Outlook\K2XJDO1F\07.042.16 PMS 406 logo.v7_black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478" y="7389"/>
            <a:ext cx="1082498" cy="10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956" y="42169"/>
            <a:ext cx="1086848" cy="988423"/>
          </a:xfrm>
          <a:prstGeom prst="rect">
            <a:avLst/>
          </a:prstGeom>
        </p:spPr>
      </p:pic>
      <p:sp>
        <p:nvSpPr>
          <p:cNvPr id="3" name="hc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c" descr="CUI//CTI  / Statement D&#10;"/>
          <p:cNvSpPr txBox="1"/>
          <p:nvPr userDrawn="1"/>
        </p:nvSpPr>
        <p:spPr>
          <a:xfrm>
            <a:off x="0" y="0"/>
            <a:ext cx="91440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Distribution Statement</a:t>
            </a:r>
            <a:r>
              <a:rPr lang="en-US" sz="850" b="0" i="0" u="none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 A</a:t>
            </a:r>
            <a:endParaRPr lang="en-US" sz="850" b="0" i="0" u="none" baseline="0" dirty="0" smtClean="0">
              <a:solidFill>
                <a:schemeClr val="tx1"/>
              </a:solidFill>
              <a:latin typeface="Microsoft Sans Serif" panose="020B0604020202020204" pitchFamily="34" charset="0"/>
            </a:endParaRPr>
          </a:p>
          <a:p>
            <a:pPr algn="ctr"/>
            <a:endParaRPr lang="en-US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6" name="fc" descr="CUI//CTI  / Statement D&#10;"/>
          <p:cNvSpPr txBox="1"/>
          <p:nvPr userDrawn="1"/>
        </p:nvSpPr>
        <p:spPr>
          <a:xfrm>
            <a:off x="0" y="6535420"/>
            <a:ext cx="91440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Distribution Statement</a:t>
            </a:r>
            <a:r>
              <a:rPr lang="en-US" sz="850" b="0" i="0" u="none" dirty="0" smtClean="0">
                <a:solidFill>
                  <a:schemeClr val="tx1"/>
                </a:solidFill>
                <a:latin typeface="Microsoft Sans Serif" panose="020B0604020202020204" pitchFamily="34" charset="0"/>
              </a:rPr>
              <a:t> A</a:t>
            </a:r>
            <a:endParaRPr lang="en-US" sz="850" b="0" i="0" u="none" baseline="0" dirty="0" smtClean="0">
              <a:solidFill>
                <a:schemeClr val="tx1"/>
              </a:solidFill>
              <a:latin typeface="Microsoft Sans Serif" panose="020B0604020202020204" pitchFamily="34" charset="0"/>
            </a:endParaRPr>
          </a:p>
          <a:p>
            <a:pPr algn="ctr"/>
            <a:endParaRPr lang="en-US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6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indent="0" algn="ctr" defTabSz="739775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/>
        </a:defRPr>
      </a:lvl1pPr>
      <a:lvl2pPr algn="l" defTabSz="73977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  <a:ea typeface="ＭＳ Ｐゴシック" pitchFamily="-65" charset="-128"/>
          <a:cs typeface="ＭＳ Ｐゴシック"/>
        </a:defRPr>
      </a:lvl2pPr>
      <a:lvl3pPr algn="l" defTabSz="73977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  <a:ea typeface="ＭＳ Ｐゴシック" pitchFamily="-65" charset="-128"/>
          <a:cs typeface="ＭＳ Ｐゴシック"/>
        </a:defRPr>
      </a:lvl3pPr>
      <a:lvl4pPr algn="l" defTabSz="73977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  <a:ea typeface="ＭＳ Ｐゴシック" pitchFamily="-65" charset="-128"/>
          <a:cs typeface="ＭＳ Ｐゴシック"/>
        </a:defRPr>
      </a:lvl4pPr>
      <a:lvl5pPr algn="l" defTabSz="739775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  <a:ea typeface="ＭＳ Ｐゴシック" pitchFamily="-65" charset="-128"/>
          <a:cs typeface="ＭＳ Ｐゴシック"/>
        </a:defRPr>
      </a:lvl5pPr>
      <a:lvl6pPr marL="457200" algn="l" defTabSz="739775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l" defTabSz="739775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l" defTabSz="739775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l" defTabSz="739775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285750" indent="-285750" algn="l" defTabSz="739775" rtl="0" eaLnBrk="0" fontAlgn="base" hangingPunct="0">
        <a:lnSpc>
          <a:spcPct val="95000"/>
        </a:lnSpc>
        <a:spcBef>
          <a:spcPct val="60000"/>
        </a:spcBef>
        <a:spcAft>
          <a:spcPct val="0"/>
        </a:spcAft>
        <a:buClrTx/>
        <a:buSzPct val="90000"/>
        <a:buFont typeface="Wingdings" pitchFamily="2" charset="2"/>
        <a:buChar char="l"/>
        <a:defRPr sz="2200" b="1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1pPr>
      <a:lvl2pPr marL="668338" indent="-246063" algn="l" defTabSz="739775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028700" indent="-206375" algn="l" defTabSz="739775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439863" indent="-204788" algn="l" defTabSz="739775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851025" indent="-204788" algn="l" defTabSz="739775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308225" indent="-204788" algn="l" defTabSz="739775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rgbClr val="0060AC"/>
        </a:buClr>
        <a:buFont typeface="Helvetica" pitchFamily="34" charset="0"/>
        <a:buChar char="•"/>
        <a:defRPr sz="1400" b="1">
          <a:solidFill>
            <a:schemeClr val="bg2"/>
          </a:solidFill>
          <a:latin typeface="+mn-lt"/>
        </a:defRPr>
      </a:lvl6pPr>
      <a:lvl7pPr marL="2765425" indent="-204788" algn="l" defTabSz="739775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rgbClr val="0060AC"/>
        </a:buClr>
        <a:buFont typeface="Helvetica" pitchFamily="34" charset="0"/>
        <a:buChar char="•"/>
        <a:defRPr sz="1400" b="1">
          <a:solidFill>
            <a:schemeClr val="bg2"/>
          </a:solidFill>
          <a:latin typeface="+mn-lt"/>
        </a:defRPr>
      </a:lvl7pPr>
      <a:lvl8pPr marL="3222625" indent="-204788" algn="l" defTabSz="739775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rgbClr val="0060AC"/>
        </a:buClr>
        <a:buFont typeface="Helvetica" pitchFamily="34" charset="0"/>
        <a:buChar char="•"/>
        <a:defRPr sz="1400" b="1">
          <a:solidFill>
            <a:schemeClr val="bg2"/>
          </a:solidFill>
          <a:latin typeface="+mn-lt"/>
        </a:defRPr>
      </a:lvl8pPr>
      <a:lvl9pPr marL="3679825" indent="-204788" algn="l" defTabSz="739775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rgbClr val="0060AC"/>
        </a:buClr>
        <a:buFont typeface="Helvetica" pitchFamily="34" charset="0"/>
        <a:buChar char="•"/>
        <a:defRPr sz="1400"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058149" y="6565130"/>
            <a:ext cx="457200" cy="2928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999" y="280102"/>
            <a:ext cx="7852741" cy="4203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1115529"/>
            <a:ext cx="7852741" cy="4626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 </a:t>
            </a:r>
          </a:p>
          <a:p>
            <a:pPr lvl="3"/>
            <a:r>
              <a:rPr lang="en-US" dirty="0"/>
              <a:t>Level 4 is an optional subhead</a:t>
            </a:r>
          </a:p>
          <a:p>
            <a:pPr lvl="4"/>
            <a:r>
              <a:rPr lang="en-US" dirty="0"/>
              <a:t>Level 5 is an optional short description. 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2"/>
            <a:ext cx="27432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 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7963F-2574-824F-B112-8AE0B69C97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alphaModFix amt="43000"/>
          </a:blip>
          <a:srcRect l="29067" r="18932"/>
          <a:stretch/>
        </p:blipFill>
        <p:spPr>
          <a:xfrm>
            <a:off x="1" y="1"/>
            <a:ext cx="1163727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762000" y="700452"/>
            <a:ext cx="78527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62610" y="6528460"/>
            <a:ext cx="785274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227755" y="6577898"/>
            <a:ext cx="828339" cy="2338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2" descr="PMS 406 Seal">
            <a:extLst>
              <a:ext uri="{FF2B5EF4-FFF2-40B4-BE49-F238E27FC236}">
                <a16:creationId xmlns:a16="http://schemas.microsoft.com/office/drawing/2014/main" id="{960FA08F-9FC7-B44C-BF25-AEED33C5D1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" y="782906"/>
            <a:ext cx="573139" cy="572891"/>
          </a:xfrm>
          <a:prstGeom prst="rect">
            <a:avLst/>
          </a:prstGeom>
          <a:noFill/>
          <a:effectLst>
            <a:outerShdw blurRad="292100" sx="89000" sy="89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EO USC Seal">
            <a:extLst>
              <a:ext uri="{FF2B5EF4-FFF2-40B4-BE49-F238E27FC236}">
                <a16:creationId xmlns:a16="http://schemas.microsoft.com/office/drawing/2014/main" id="{2969C91C-1BEE-0F44-9524-024380B2BE88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2756" y="127564"/>
            <a:ext cx="609851" cy="572891"/>
          </a:xfrm>
          <a:prstGeom prst="rect">
            <a:avLst/>
          </a:prstGeom>
          <a:effectLst>
            <a:outerShdw blurRad="292100" sx="90000" sy="90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hc"/>
          <p:cNvSpPr txBox="1"/>
          <p:nvPr userDrawn="1"/>
        </p:nvSpPr>
        <p:spPr>
          <a:xfrm>
            <a:off x="0" y="0"/>
            <a:ext cx="9144000" cy="3000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fc"/>
          <p:cNvSpPr txBox="1"/>
          <p:nvPr userDrawn="1"/>
        </p:nvSpPr>
        <p:spPr>
          <a:xfrm>
            <a:off x="0" y="6535420"/>
            <a:ext cx="9144000" cy="3000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4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75" baseline="0">
          <a:solidFill>
            <a:schemeClr val="tx1"/>
          </a:solidFill>
          <a:latin typeface="+mj-lt"/>
          <a:ea typeface="Oswald" charset="0"/>
          <a:cs typeface="Oswald" charset="0"/>
        </a:defRPr>
      </a:lvl1pPr>
    </p:titleStyle>
    <p:bodyStyle>
      <a:lvl1pPr marL="214313" indent="-214313" algn="l" defTabSz="685800" rtl="0" eaLnBrk="1" latinLnBrk="0" hangingPunct="1">
        <a:lnSpc>
          <a:spcPct val="100000"/>
        </a:lnSpc>
        <a:spcBef>
          <a:spcPts val="450"/>
        </a:spcBef>
        <a:buFont typeface="Arial" charset="0"/>
        <a:buChar char="•"/>
        <a:defRPr sz="12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86954" marR="0" indent="-183356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LucidaGrande" charset="0"/>
        <a:buChar char="-"/>
        <a:tabLst/>
        <a:defRPr sz="120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548640" indent="-171450" algn="l" defTabSz="685800" rtl="0" eaLnBrk="1" latinLnBrk="0" hangingPunct="1">
        <a:lnSpc>
          <a:spcPct val="100000"/>
        </a:lnSpc>
        <a:spcBef>
          <a:spcPts val="0"/>
        </a:spcBef>
        <a:buSzPct val="80000"/>
        <a:buFont typeface="Courier New" charset="0"/>
        <a:buChar char="o"/>
        <a:tabLst/>
        <a:defRPr sz="12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1350"/>
        </a:spcBef>
        <a:buFont typeface=".AppleSystemUIFont" charset="-120"/>
        <a:buNone/>
        <a:tabLst/>
        <a:defRPr sz="1200" b="1" i="0" kern="1200" cap="all" spc="75" baseline="0">
          <a:solidFill>
            <a:schemeClr val="accent2"/>
          </a:solidFill>
          <a:latin typeface="+mn-lt"/>
          <a:ea typeface="Calibri" charset="0"/>
          <a:cs typeface="Calibri" charset="0"/>
        </a:defRPr>
      </a:lvl4pPr>
      <a:lvl5pPr marL="0" indent="0"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tabLst/>
        <a:defRPr sz="1050" i="1" kern="1200">
          <a:solidFill>
            <a:schemeClr val="tx1"/>
          </a:solidFill>
          <a:latin typeface="+mn-lt"/>
          <a:ea typeface="Georgia" charset="0"/>
          <a:cs typeface="Georgia" charset="0"/>
        </a:defRPr>
      </a:lvl5pPr>
      <a:lvl6pPr marL="0" indent="0" algn="l" defTabSz="685800" rtl="0" eaLnBrk="1" latinLnBrk="0" hangingPunct="1">
        <a:lnSpc>
          <a:spcPct val="100000"/>
        </a:lnSpc>
        <a:spcBef>
          <a:spcPts val="900"/>
        </a:spcBef>
        <a:buFontTx/>
        <a:buNone/>
        <a:defRPr sz="825" i="1" kern="1200">
          <a:solidFill>
            <a:schemeClr val="tx1"/>
          </a:solidFill>
          <a:latin typeface="+mn-lt"/>
          <a:ea typeface="Calibri" charset="0"/>
          <a:cs typeface="Calibri" charset="0"/>
        </a:defRPr>
      </a:lvl6pPr>
      <a:lvl7pPr marL="0" indent="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None/>
        <a:defRPr sz="675" i="1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866" y="5588665"/>
            <a:ext cx="4715934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DISTRIBUTION A. Approved for public release: distribution unlimited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/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ctrTitle"/>
          </p:nvPr>
        </p:nvSpPr>
        <p:spPr>
          <a:xfrm>
            <a:off x="3362604" y="2411833"/>
            <a:ext cx="5410199" cy="1223996"/>
          </a:xfrm>
        </p:spPr>
        <p:txBody>
          <a:bodyPr/>
          <a:lstStyle/>
          <a:p>
            <a:pPr algn="ctr" defTabSz="912813">
              <a:lnSpc>
                <a:spcPct val="7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kern="1200" dirty="0">
                <a:solidFill>
                  <a:srgbClr val="1E40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Unmanned Maritime</a:t>
            </a:r>
            <a:br>
              <a:rPr lang="en-US" sz="3200" kern="1200" dirty="0">
                <a:solidFill>
                  <a:srgbClr val="1E40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kern="1200" dirty="0">
                <a:solidFill>
                  <a:srgbClr val="1E40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Autonomy Architecture</a:t>
            </a:r>
            <a:endParaRPr lang="en-US" altLang="en-US" sz="3200" kern="1200" dirty="0">
              <a:solidFill>
                <a:srgbClr val="1E40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56" y="3335026"/>
            <a:ext cx="3183894" cy="1140353"/>
          </a:xfrm>
          <a:prstGeom prst="rect">
            <a:avLst/>
          </a:prstGeom>
        </p:spPr>
      </p:pic>
      <p:sp>
        <p:nvSpPr>
          <p:cNvPr id="7" name="hc" descr="CUI//CTI  / Statement D&#10;"/>
          <p:cNvSpPr txBox="1"/>
          <p:nvPr/>
        </p:nvSpPr>
        <p:spPr>
          <a:xfrm>
            <a:off x="0" y="166337"/>
            <a:ext cx="91440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dirty="0">
                <a:solidFill>
                  <a:schemeClr val="bg1"/>
                </a:solidFill>
                <a:latin typeface="Microsoft Sans Serif" panose="020B0604020202020204" pitchFamily="34" charset="0"/>
              </a:rPr>
              <a:t>Distribution Statement A</a:t>
            </a:r>
          </a:p>
          <a:p>
            <a:pPr algn="ctr"/>
            <a:endParaRPr lang="en-US" sz="850" b="0" i="0" u="none" baseline="0" dirty="0">
              <a:solidFill>
                <a:schemeClr val="bg1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8" name="fc" descr="CUI//CTI  / Statement D&#10;"/>
          <p:cNvSpPr txBox="1"/>
          <p:nvPr/>
        </p:nvSpPr>
        <p:spPr>
          <a:xfrm>
            <a:off x="0" y="653542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dirty="0" smtClean="0">
                <a:solidFill>
                  <a:schemeClr val="bg1"/>
                </a:solidFill>
                <a:latin typeface="Microsoft Sans Serif" panose="020B0604020202020204" pitchFamily="34" charset="0"/>
              </a:rPr>
              <a:t>Distribution Statement</a:t>
            </a:r>
            <a:r>
              <a:rPr lang="en-US" sz="850" b="0" i="0" u="none" dirty="0" smtClean="0">
                <a:solidFill>
                  <a:schemeClr val="bg1"/>
                </a:solidFill>
                <a:latin typeface="Microsoft Sans Serif" panose="020B0604020202020204" pitchFamily="34" charset="0"/>
              </a:rPr>
              <a:t> A</a:t>
            </a:r>
            <a:endParaRPr lang="en-US" sz="850" b="0" i="0" u="none" baseline="0" dirty="0">
              <a:solidFill>
                <a:schemeClr val="bg1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0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661025" y="1373968"/>
            <a:ext cx="5215573" cy="4972616"/>
          </a:xfrm>
          <a:prstGeom prst="roundRect">
            <a:avLst>
              <a:gd name="adj" fmla="val 4706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UMAA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Product Hierarchy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845060" y="2294002"/>
            <a:ext cx="4813442" cy="110668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Governing Documents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1836955" y="3685924"/>
            <a:ext cx="4813442" cy="105560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Models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1829424" y="5019615"/>
            <a:ext cx="4813442" cy="124289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Interface Definition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9820" y="271829"/>
            <a:ext cx="7162800" cy="415498"/>
          </a:xfrm>
        </p:spPr>
        <p:txBody>
          <a:bodyPr/>
          <a:lstStyle/>
          <a:p>
            <a:pPr defTabSz="912813">
              <a:lnSpc>
                <a:spcPct val="75000"/>
              </a:lnSpc>
            </a:pPr>
            <a:r>
              <a:rPr lang="en-US" i="1" kern="1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UMAA Products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06890" y="3726280"/>
            <a:ext cx="4035286" cy="26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2259" y="3696237"/>
            <a:ext cx="7793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Models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334362" y="5366476"/>
            <a:ext cx="1568258" cy="704673"/>
          </a:xfrm>
          <a:prstGeom prst="roundRect">
            <a:avLst/>
          </a:prstGeom>
          <a:solidFill>
            <a:srgbClr val="4B91D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Reference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Implementations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65640" y="5259147"/>
            <a:ext cx="1568258" cy="704673"/>
          </a:xfrm>
          <a:prstGeom prst="roundRect">
            <a:avLst/>
          </a:prstGeom>
          <a:solidFill>
            <a:srgbClr val="4B91D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Reference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Implementations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596918" y="5151818"/>
            <a:ext cx="1568258" cy="704673"/>
          </a:xfrm>
          <a:prstGeom prst="roundRect">
            <a:avLst/>
          </a:prstGeom>
          <a:solidFill>
            <a:srgbClr val="4B91D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Reference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Implementations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47510" y="1608301"/>
            <a:ext cx="2136034" cy="1113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92447" y="1231353"/>
            <a:ext cx="2145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742A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Posted on Distro D website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rgbClr val="3742A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for industry access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742A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*</a:t>
            </a:r>
          </a:p>
        </p:txBody>
      </p:sp>
      <p:cxnSp>
        <p:nvCxnSpPr>
          <p:cNvPr id="25" name="Straight Connector 24"/>
          <p:cNvCxnSpPr>
            <a:stCxn id="14" idx="3"/>
            <a:endCxn id="27" idx="1"/>
          </p:cNvCxnSpPr>
          <p:nvPr/>
        </p:nvCxnSpPr>
        <p:spPr>
          <a:xfrm>
            <a:off x="6297919" y="3013713"/>
            <a:ext cx="979991" cy="71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77910" y="2808673"/>
            <a:ext cx="1624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742A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Formalized as NAVSEA Technical Publication T0300-BE-IDS-010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04204" y="2013609"/>
            <a:ext cx="1894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742A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Published for government and industry partners as the basis for testing and verification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742A7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>
            <a:endCxn id="38" idx="1"/>
          </p:cNvCxnSpPr>
          <p:nvPr/>
        </p:nvCxnSpPr>
        <p:spPr>
          <a:xfrm flipV="1">
            <a:off x="6242768" y="2367552"/>
            <a:ext cx="961436" cy="502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0461" y="2426370"/>
            <a:ext cx="1498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742A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Published Feb 2019, released as Distro A in March 2020</a:t>
            </a:r>
          </a:p>
        </p:txBody>
      </p:sp>
      <p:cxnSp>
        <p:nvCxnSpPr>
          <p:cNvPr id="44" name="Straight Connector 43"/>
          <p:cNvCxnSpPr>
            <a:stCxn id="10" idx="1"/>
          </p:cNvCxnSpPr>
          <p:nvPr/>
        </p:nvCxnSpPr>
        <p:spPr>
          <a:xfrm flipH="1" flipV="1">
            <a:off x="1460196" y="2808673"/>
            <a:ext cx="826823" cy="205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35028" y="5269768"/>
            <a:ext cx="14574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742A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Formal releases published at regular intervals, developmental releases published continuously (DevOps pipeline)</a:t>
            </a:r>
          </a:p>
        </p:txBody>
      </p:sp>
      <p:cxnSp>
        <p:nvCxnSpPr>
          <p:cNvPr id="49" name="Straight Connector 48"/>
          <p:cNvCxnSpPr>
            <a:stCxn id="60" idx="1"/>
          </p:cNvCxnSpPr>
          <p:nvPr/>
        </p:nvCxnSpPr>
        <p:spPr>
          <a:xfrm flipH="1" flipV="1">
            <a:off x="1294883" y="4119053"/>
            <a:ext cx="912011" cy="206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35028" y="3866662"/>
            <a:ext cx="1407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742A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Used internally by UMAA team, available to programs as needed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1209442" y="5616435"/>
            <a:ext cx="635618" cy="102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045992" y="4771575"/>
            <a:ext cx="12925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742A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Posted as available</a:t>
            </a:r>
          </a:p>
        </p:txBody>
      </p:sp>
      <p:cxnSp>
        <p:nvCxnSpPr>
          <p:cNvPr id="65" name="Straight Connector 64"/>
          <p:cNvCxnSpPr>
            <a:stCxn id="70" idx="2"/>
            <a:endCxn id="18" idx="0"/>
          </p:cNvCxnSpPr>
          <p:nvPr/>
        </p:nvCxnSpPr>
        <p:spPr>
          <a:xfrm flipH="1">
            <a:off x="7381047" y="4689422"/>
            <a:ext cx="251619" cy="462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917" y="3790343"/>
            <a:ext cx="999710" cy="9501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17" y="4827879"/>
            <a:ext cx="1181731" cy="6646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007" y="4355939"/>
            <a:ext cx="1393318" cy="3334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1" name="Straight Connector 70"/>
          <p:cNvCxnSpPr/>
          <p:nvPr/>
        </p:nvCxnSpPr>
        <p:spPr>
          <a:xfrm>
            <a:off x="6223590" y="4935298"/>
            <a:ext cx="305293" cy="343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18" idx="0"/>
          </p:cNvCxnSpPr>
          <p:nvPr/>
        </p:nvCxnSpPr>
        <p:spPr>
          <a:xfrm flipH="1">
            <a:off x="7381047" y="4740518"/>
            <a:ext cx="604631" cy="411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18" idx="0"/>
          </p:cNvCxnSpPr>
          <p:nvPr/>
        </p:nvCxnSpPr>
        <p:spPr>
          <a:xfrm flipH="1">
            <a:off x="7381047" y="5013361"/>
            <a:ext cx="421170" cy="138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B4BEBBD-874F-4709-AEC4-B15C31E72D61}"/>
              </a:ext>
            </a:extLst>
          </p:cNvPr>
          <p:cNvSpPr txBox="1"/>
          <p:nvPr/>
        </p:nvSpPr>
        <p:spPr>
          <a:xfrm>
            <a:off x="6783749" y="6350169"/>
            <a:ext cx="2403858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lvl="0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3742A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z="900" dirty="0">
                <a:latin typeface="Arial"/>
                <a:cs typeface="Arial"/>
              </a:rPr>
              <a:t>* Originally hosted on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742A7"/>
                </a:solidFill>
                <a:effectLst/>
                <a:uLnTx/>
                <a:uFillTx/>
                <a:latin typeface="Arial"/>
                <a:cs typeface="Arial"/>
              </a:rPr>
              <a:t>Defense Intelligence Information Enterprise (DI2E),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srgbClr val="3742A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900" dirty="0">
                <a:latin typeface="Arial"/>
                <a:cs typeface="Arial"/>
              </a:rPr>
              <a:t>now 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srgbClr val="3742A7"/>
                </a:solidFill>
                <a:effectLst/>
                <a:uLnTx/>
                <a:uFillTx/>
                <a:latin typeface="Arial"/>
                <a:cs typeface="Arial"/>
              </a:rPr>
              <a:t>transitioning to Naval LIFT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742A7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235882" y="2679415"/>
            <a:ext cx="1296467" cy="692388"/>
          </a:xfrm>
          <a:prstGeom prst="roundRect">
            <a:avLst/>
          </a:prstGeom>
          <a:solidFill>
            <a:srgbClr val="4B91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Architecture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solidFill>
                  <a:schemeClr val="bg1"/>
                </a:solidFill>
                <a:latin typeface="Arial" charset="0"/>
              </a:rPr>
              <a:t>Design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Description</a:t>
            </a:r>
          </a:p>
        </p:txBody>
      </p:sp>
      <p:sp>
        <p:nvSpPr>
          <p:cNvPr id="50" name="Rounded Rectangle 49"/>
          <p:cNvSpPr/>
          <p:nvPr/>
        </p:nvSpPr>
        <p:spPr bwMode="auto">
          <a:xfrm>
            <a:off x="5067990" y="2667114"/>
            <a:ext cx="1296467" cy="706576"/>
          </a:xfrm>
          <a:prstGeom prst="roundRect">
            <a:avLst/>
          </a:prstGeom>
          <a:solidFill>
            <a:srgbClr val="4B91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600" b="1" dirty="0">
              <a:solidFill>
                <a:schemeClr val="bg1"/>
              </a:solidFill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solidFill>
                  <a:schemeClr val="bg1"/>
                </a:solidFill>
                <a:latin typeface="Arial" charset="0"/>
              </a:rPr>
              <a:t>Compliance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Specification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3651043" y="2681043"/>
            <a:ext cx="1296467" cy="692388"/>
          </a:xfrm>
          <a:prstGeom prst="roundRect">
            <a:avLst/>
          </a:prstGeom>
          <a:solidFill>
            <a:srgbClr val="4B91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Governance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5019023" y="3972624"/>
            <a:ext cx="1296467" cy="692388"/>
          </a:xfrm>
          <a:prstGeom prst="roundRect">
            <a:avLst/>
          </a:prstGeom>
          <a:solidFill>
            <a:srgbClr val="4B91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DevOps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solidFill>
                  <a:schemeClr val="bg1"/>
                </a:solidFill>
                <a:latin typeface="Arial" charset="0"/>
              </a:rPr>
              <a:t>Pipeline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Tools</a:t>
            </a:r>
          </a:p>
        </p:txBody>
      </p:sp>
      <p:sp>
        <p:nvSpPr>
          <p:cNvPr id="58" name="Rounded Rectangle 57"/>
          <p:cNvSpPr/>
          <p:nvPr/>
        </p:nvSpPr>
        <p:spPr bwMode="auto">
          <a:xfrm>
            <a:off x="3600471" y="3965168"/>
            <a:ext cx="1332393" cy="706576"/>
          </a:xfrm>
          <a:prstGeom prst="roundRect">
            <a:avLst/>
          </a:prstGeom>
          <a:solidFill>
            <a:srgbClr val="4B91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600" b="1" dirty="0">
              <a:solidFill>
                <a:schemeClr val="bg1"/>
              </a:solidFill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solidFill>
                  <a:schemeClr val="bg1"/>
                </a:solidFill>
                <a:latin typeface="Arial" charset="0"/>
              </a:rPr>
              <a:t>Service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Specifications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2206894" y="3972624"/>
            <a:ext cx="1296467" cy="706576"/>
          </a:xfrm>
          <a:prstGeom prst="roundRect">
            <a:avLst/>
          </a:prstGeom>
          <a:solidFill>
            <a:srgbClr val="4B91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600" b="1" dirty="0">
              <a:solidFill>
                <a:schemeClr val="bg1"/>
              </a:solidFill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solidFill>
                  <a:schemeClr val="bg1"/>
                </a:solidFill>
                <a:latin typeface="Arial" charset="0"/>
              </a:rPr>
              <a:t>Data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Models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1944207" y="5369023"/>
            <a:ext cx="1573612" cy="865485"/>
          </a:xfrm>
          <a:prstGeom prst="roundRect">
            <a:avLst/>
          </a:prstGeom>
          <a:solidFill>
            <a:srgbClr val="4B91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solidFill>
                  <a:schemeClr val="bg1"/>
                </a:solidFill>
                <a:latin typeface="Arial" charset="0"/>
              </a:rPr>
              <a:t>Interface Control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Document (ICD) / Interface Definition</a:t>
            </a:r>
            <a:r>
              <a:rPr kumimoji="0" lang="en-US" sz="11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Language (IDL)</a:t>
            </a:r>
            <a:endParaRPr kumimoji="0" lang="en-US" sz="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3616966" y="5359220"/>
            <a:ext cx="1573612" cy="865485"/>
          </a:xfrm>
          <a:prstGeom prst="roundRect">
            <a:avLst/>
          </a:prstGeom>
          <a:solidFill>
            <a:srgbClr val="4B91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solidFill>
                  <a:schemeClr val="bg1"/>
                </a:solidFill>
                <a:latin typeface="Arial" charset="0"/>
              </a:rPr>
              <a:t>Interface Control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Document (ICD) / Interface Definition</a:t>
            </a:r>
            <a:r>
              <a:rPr kumimoji="0" lang="en-US" sz="11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Language (IDL)</a:t>
            </a:r>
            <a:endParaRPr kumimoji="0" lang="en-US" sz="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69090" y="5224236"/>
            <a:ext cx="6463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35347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057969" y="4997686"/>
            <a:ext cx="5924115" cy="618853"/>
            <a:chOff x="2226803" y="3799250"/>
            <a:chExt cx="7898820" cy="82513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6803" y="3799250"/>
              <a:ext cx="855833" cy="78451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2944" y="3799250"/>
              <a:ext cx="855833" cy="78451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9085" y="3799250"/>
              <a:ext cx="855833" cy="78451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5226" y="3799250"/>
              <a:ext cx="855833" cy="78451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51367" y="3799250"/>
              <a:ext cx="855833" cy="78451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57508" y="3799250"/>
              <a:ext cx="855833" cy="78451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3649" y="3799250"/>
              <a:ext cx="855833" cy="78451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69790" y="3799250"/>
              <a:ext cx="855833" cy="784514"/>
            </a:xfrm>
            <a:prstGeom prst="rect">
              <a:avLst/>
            </a:prstGeom>
          </p:spPr>
        </p:pic>
        <p:sp>
          <p:nvSpPr>
            <p:cNvPr id="53" name="Freeform 52"/>
            <p:cNvSpPr/>
            <p:nvPr/>
          </p:nvSpPr>
          <p:spPr>
            <a:xfrm>
              <a:off x="5318760" y="4077732"/>
              <a:ext cx="648393" cy="477982"/>
            </a:xfrm>
            <a:custGeom>
              <a:avLst/>
              <a:gdLst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0 w 635924"/>
                <a:gd name="connsiteY10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103909 w 635924"/>
                <a:gd name="connsiteY10" fmla="*/ 0 h 403167"/>
                <a:gd name="connsiteX11" fmla="*/ 0 w 635924"/>
                <a:gd name="connsiteY11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378229 w 635924"/>
                <a:gd name="connsiteY10" fmla="*/ 8313 h 403167"/>
                <a:gd name="connsiteX11" fmla="*/ 103909 w 635924"/>
                <a:gd name="connsiteY11" fmla="*/ 0 h 403167"/>
                <a:gd name="connsiteX12" fmla="*/ 0 w 635924"/>
                <a:gd name="connsiteY12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378229 w 635924"/>
                <a:gd name="connsiteY11" fmla="*/ 8313 h 403167"/>
                <a:gd name="connsiteX12" fmla="*/ 103909 w 635924"/>
                <a:gd name="connsiteY12" fmla="*/ 0 h 403167"/>
                <a:gd name="connsiteX13" fmla="*/ 0 w 635924"/>
                <a:gd name="connsiteY13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378229 w 635924"/>
                <a:gd name="connsiteY11" fmla="*/ 8313 h 403167"/>
                <a:gd name="connsiteX12" fmla="*/ 195349 w 635924"/>
                <a:gd name="connsiteY12" fmla="*/ 0 h 403167"/>
                <a:gd name="connsiteX13" fmla="*/ 103909 w 635924"/>
                <a:gd name="connsiteY13" fmla="*/ 0 h 403167"/>
                <a:gd name="connsiteX14" fmla="*/ 0 w 635924"/>
                <a:gd name="connsiteY14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378229 w 635924"/>
                <a:gd name="connsiteY11" fmla="*/ 8313 h 403167"/>
                <a:gd name="connsiteX12" fmla="*/ 195349 w 635924"/>
                <a:gd name="connsiteY12" fmla="*/ 0 h 403167"/>
                <a:gd name="connsiteX13" fmla="*/ 78971 w 635924"/>
                <a:gd name="connsiteY13" fmla="*/ 29094 h 403167"/>
                <a:gd name="connsiteX14" fmla="*/ 0 w 635924"/>
                <a:gd name="connsiteY14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378229 w 635924"/>
                <a:gd name="connsiteY11" fmla="*/ 8313 h 403167"/>
                <a:gd name="connsiteX12" fmla="*/ 270163 w 635924"/>
                <a:gd name="connsiteY12" fmla="*/ 58189 h 403167"/>
                <a:gd name="connsiteX13" fmla="*/ 78971 w 635924"/>
                <a:gd name="connsiteY13" fmla="*/ 29094 h 403167"/>
                <a:gd name="connsiteX14" fmla="*/ 0 w 635924"/>
                <a:gd name="connsiteY14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423949 w 635924"/>
                <a:gd name="connsiteY11" fmla="*/ 58189 h 403167"/>
                <a:gd name="connsiteX12" fmla="*/ 270163 w 635924"/>
                <a:gd name="connsiteY12" fmla="*/ 58189 h 403167"/>
                <a:gd name="connsiteX13" fmla="*/ 78971 w 635924"/>
                <a:gd name="connsiteY13" fmla="*/ 29094 h 403167"/>
                <a:gd name="connsiteX14" fmla="*/ 0 w 635924"/>
                <a:gd name="connsiteY14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61109 w 635924"/>
                <a:gd name="connsiteY10" fmla="*/ 33251 h 403167"/>
                <a:gd name="connsiteX11" fmla="*/ 423949 w 635924"/>
                <a:gd name="connsiteY11" fmla="*/ 58189 h 403167"/>
                <a:gd name="connsiteX12" fmla="*/ 270163 w 635924"/>
                <a:gd name="connsiteY12" fmla="*/ 58189 h 403167"/>
                <a:gd name="connsiteX13" fmla="*/ 78971 w 635924"/>
                <a:gd name="connsiteY13" fmla="*/ 29094 h 403167"/>
                <a:gd name="connsiteX14" fmla="*/ 0 w 635924"/>
                <a:gd name="connsiteY14" fmla="*/ 0 h 40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5924" h="403167">
                  <a:moveTo>
                    <a:pt x="0" y="0"/>
                  </a:moveTo>
                  <a:lnTo>
                    <a:pt x="29095" y="332509"/>
                  </a:lnTo>
                  <a:lnTo>
                    <a:pt x="108066" y="382386"/>
                  </a:lnTo>
                  <a:lnTo>
                    <a:pt x="182880" y="394855"/>
                  </a:lnTo>
                  <a:lnTo>
                    <a:pt x="328353" y="403167"/>
                  </a:lnTo>
                  <a:lnTo>
                    <a:pt x="419793" y="394855"/>
                  </a:lnTo>
                  <a:lnTo>
                    <a:pt x="523702" y="378229"/>
                  </a:lnTo>
                  <a:lnTo>
                    <a:pt x="594360" y="344978"/>
                  </a:lnTo>
                  <a:lnTo>
                    <a:pt x="619299" y="311727"/>
                  </a:lnTo>
                  <a:lnTo>
                    <a:pt x="635924" y="8313"/>
                  </a:lnTo>
                  <a:lnTo>
                    <a:pt x="561109" y="33251"/>
                  </a:lnTo>
                  <a:lnTo>
                    <a:pt x="423949" y="58189"/>
                  </a:lnTo>
                  <a:lnTo>
                    <a:pt x="270163" y="58189"/>
                  </a:lnTo>
                  <a:lnTo>
                    <a:pt x="78971" y="2909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329057" y="4312043"/>
              <a:ext cx="640081" cy="265413"/>
            </a:xfrm>
            <a:custGeom>
              <a:avLst/>
              <a:gdLst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0 w 635924"/>
                <a:gd name="connsiteY10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103909 w 635924"/>
                <a:gd name="connsiteY10" fmla="*/ 0 h 403167"/>
                <a:gd name="connsiteX11" fmla="*/ 0 w 635924"/>
                <a:gd name="connsiteY11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378229 w 635924"/>
                <a:gd name="connsiteY10" fmla="*/ 8313 h 403167"/>
                <a:gd name="connsiteX11" fmla="*/ 103909 w 635924"/>
                <a:gd name="connsiteY11" fmla="*/ 0 h 403167"/>
                <a:gd name="connsiteX12" fmla="*/ 0 w 635924"/>
                <a:gd name="connsiteY12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378229 w 635924"/>
                <a:gd name="connsiteY11" fmla="*/ 8313 h 403167"/>
                <a:gd name="connsiteX12" fmla="*/ 103909 w 635924"/>
                <a:gd name="connsiteY12" fmla="*/ 0 h 403167"/>
                <a:gd name="connsiteX13" fmla="*/ 0 w 635924"/>
                <a:gd name="connsiteY13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378229 w 635924"/>
                <a:gd name="connsiteY11" fmla="*/ 8313 h 403167"/>
                <a:gd name="connsiteX12" fmla="*/ 195349 w 635924"/>
                <a:gd name="connsiteY12" fmla="*/ 0 h 403167"/>
                <a:gd name="connsiteX13" fmla="*/ 103909 w 635924"/>
                <a:gd name="connsiteY13" fmla="*/ 0 h 403167"/>
                <a:gd name="connsiteX14" fmla="*/ 0 w 635924"/>
                <a:gd name="connsiteY14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378229 w 635924"/>
                <a:gd name="connsiteY11" fmla="*/ 8313 h 403167"/>
                <a:gd name="connsiteX12" fmla="*/ 195349 w 635924"/>
                <a:gd name="connsiteY12" fmla="*/ 0 h 403167"/>
                <a:gd name="connsiteX13" fmla="*/ 78971 w 635924"/>
                <a:gd name="connsiteY13" fmla="*/ 29094 h 403167"/>
                <a:gd name="connsiteX14" fmla="*/ 0 w 635924"/>
                <a:gd name="connsiteY14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378229 w 635924"/>
                <a:gd name="connsiteY11" fmla="*/ 8313 h 403167"/>
                <a:gd name="connsiteX12" fmla="*/ 270163 w 635924"/>
                <a:gd name="connsiteY12" fmla="*/ 58189 h 403167"/>
                <a:gd name="connsiteX13" fmla="*/ 78971 w 635924"/>
                <a:gd name="connsiteY13" fmla="*/ 29094 h 403167"/>
                <a:gd name="connsiteX14" fmla="*/ 0 w 635924"/>
                <a:gd name="connsiteY14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423949 w 635924"/>
                <a:gd name="connsiteY11" fmla="*/ 58189 h 403167"/>
                <a:gd name="connsiteX12" fmla="*/ 270163 w 635924"/>
                <a:gd name="connsiteY12" fmla="*/ 58189 h 403167"/>
                <a:gd name="connsiteX13" fmla="*/ 78971 w 635924"/>
                <a:gd name="connsiteY13" fmla="*/ 29094 h 403167"/>
                <a:gd name="connsiteX14" fmla="*/ 0 w 635924"/>
                <a:gd name="connsiteY14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61109 w 635924"/>
                <a:gd name="connsiteY10" fmla="*/ 33251 h 403167"/>
                <a:gd name="connsiteX11" fmla="*/ 423949 w 635924"/>
                <a:gd name="connsiteY11" fmla="*/ 58189 h 403167"/>
                <a:gd name="connsiteX12" fmla="*/ 270163 w 635924"/>
                <a:gd name="connsiteY12" fmla="*/ 58189 h 403167"/>
                <a:gd name="connsiteX13" fmla="*/ 78971 w 635924"/>
                <a:gd name="connsiteY13" fmla="*/ 29094 h 403167"/>
                <a:gd name="connsiteX14" fmla="*/ 0 w 635924"/>
                <a:gd name="connsiteY14" fmla="*/ 0 h 40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5924" h="403167">
                  <a:moveTo>
                    <a:pt x="0" y="0"/>
                  </a:moveTo>
                  <a:lnTo>
                    <a:pt x="29095" y="332509"/>
                  </a:lnTo>
                  <a:lnTo>
                    <a:pt x="108066" y="382386"/>
                  </a:lnTo>
                  <a:lnTo>
                    <a:pt x="182880" y="394855"/>
                  </a:lnTo>
                  <a:lnTo>
                    <a:pt x="328353" y="403167"/>
                  </a:lnTo>
                  <a:lnTo>
                    <a:pt x="419793" y="394855"/>
                  </a:lnTo>
                  <a:lnTo>
                    <a:pt x="523702" y="378229"/>
                  </a:lnTo>
                  <a:lnTo>
                    <a:pt x="594360" y="344978"/>
                  </a:lnTo>
                  <a:lnTo>
                    <a:pt x="619299" y="311727"/>
                  </a:lnTo>
                  <a:lnTo>
                    <a:pt x="635924" y="8313"/>
                  </a:lnTo>
                  <a:lnTo>
                    <a:pt x="561109" y="33251"/>
                  </a:lnTo>
                  <a:lnTo>
                    <a:pt x="423949" y="58189"/>
                  </a:lnTo>
                  <a:lnTo>
                    <a:pt x="270163" y="58189"/>
                  </a:lnTo>
                  <a:lnTo>
                    <a:pt x="78971" y="2909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308151" y="4312043"/>
              <a:ext cx="648393" cy="243669"/>
            </a:xfrm>
            <a:custGeom>
              <a:avLst/>
              <a:gdLst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0 w 635924"/>
                <a:gd name="connsiteY10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103909 w 635924"/>
                <a:gd name="connsiteY10" fmla="*/ 0 h 403167"/>
                <a:gd name="connsiteX11" fmla="*/ 0 w 635924"/>
                <a:gd name="connsiteY11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378229 w 635924"/>
                <a:gd name="connsiteY10" fmla="*/ 8313 h 403167"/>
                <a:gd name="connsiteX11" fmla="*/ 103909 w 635924"/>
                <a:gd name="connsiteY11" fmla="*/ 0 h 403167"/>
                <a:gd name="connsiteX12" fmla="*/ 0 w 635924"/>
                <a:gd name="connsiteY12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378229 w 635924"/>
                <a:gd name="connsiteY11" fmla="*/ 8313 h 403167"/>
                <a:gd name="connsiteX12" fmla="*/ 103909 w 635924"/>
                <a:gd name="connsiteY12" fmla="*/ 0 h 403167"/>
                <a:gd name="connsiteX13" fmla="*/ 0 w 635924"/>
                <a:gd name="connsiteY13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378229 w 635924"/>
                <a:gd name="connsiteY11" fmla="*/ 8313 h 403167"/>
                <a:gd name="connsiteX12" fmla="*/ 195349 w 635924"/>
                <a:gd name="connsiteY12" fmla="*/ 0 h 403167"/>
                <a:gd name="connsiteX13" fmla="*/ 103909 w 635924"/>
                <a:gd name="connsiteY13" fmla="*/ 0 h 403167"/>
                <a:gd name="connsiteX14" fmla="*/ 0 w 635924"/>
                <a:gd name="connsiteY14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378229 w 635924"/>
                <a:gd name="connsiteY11" fmla="*/ 8313 h 403167"/>
                <a:gd name="connsiteX12" fmla="*/ 195349 w 635924"/>
                <a:gd name="connsiteY12" fmla="*/ 0 h 403167"/>
                <a:gd name="connsiteX13" fmla="*/ 78971 w 635924"/>
                <a:gd name="connsiteY13" fmla="*/ 29094 h 403167"/>
                <a:gd name="connsiteX14" fmla="*/ 0 w 635924"/>
                <a:gd name="connsiteY14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378229 w 635924"/>
                <a:gd name="connsiteY11" fmla="*/ 8313 h 403167"/>
                <a:gd name="connsiteX12" fmla="*/ 270163 w 635924"/>
                <a:gd name="connsiteY12" fmla="*/ 58189 h 403167"/>
                <a:gd name="connsiteX13" fmla="*/ 78971 w 635924"/>
                <a:gd name="connsiteY13" fmla="*/ 29094 h 403167"/>
                <a:gd name="connsiteX14" fmla="*/ 0 w 635924"/>
                <a:gd name="connsiteY14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423949 w 635924"/>
                <a:gd name="connsiteY11" fmla="*/ 58189 h 403167"/>
                <a:gd name="connsiteX12" fmla="*/ 270163 w 635924"/>
                <a:gd name="connsiteY12" fmla="*/ 58189 h 403167"/>
                <a:gd name="connsiteX13" fmla="*/ 78971 w 635924"/>
                <a:gd name="connsiteY13" fmla="*/ 29094 h 403167"/>
                <a:gd name="connsiteX14" fmla="*/ 0 w 635924"/>
                <a:gd name="connsiteY14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61109 w 635924"/>
                <a:gd name="connsiteY10" fmla="*/ 33251 h 403167"/>
                <a:gd name="connsiteX11" fmla="*/ 423949 w 635924"/>
                <a:gd name="connsiteY11" fmla="*/ 58189 h 403167"/>
                <a:gd name="connsiteX12" fmla="*/ 270163 w 635924"/>
                <a:gd name="connsiteY12" fmla="*/ 58189 h 403167"/>
                <a:gd name="connsiteX13" fmla="*/ 78971 w 635924"/>
                <a:gd name="connsiteY13" fmla="*/ 29094 h 403167"/>
                <a:gd name="connsiteX14" fmla="*/ 0 w 635924"/>
                <a:gd name="connsiteY14" fmla="*/ 0 h 40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5924" h="403167">
                  <a:moveTo>
                    <a:pt x="0" y="0"/>
                  </a:moveTo>
                  <a:lnTo>
                    <a:pt x="29095" y="332509"/>
                  </a:lnTo>
                  <a:lnTo>
                    <a:pt x="108066" y="382386"/>
                  </a:lnTo>
                  <a:lnTo>
                    <a:pt x="182880" y="394855"/>
                  </a:lnTo>
                  <a:lnTo>
                    <a:pt x="328353" y="403167"/>
                  </a:lnTo>
                  <a:lnTo>
                    <a:pt x="419793" y="394855"/>
                  </a:lnTo>
                  <a:lnTo>
                    <a:pt x="523702" y="378229"/>
                  </a:lnTo>
                  <a:lnTo>
                    <a:pt x="594360" y="344978"/>
                  </a:lnTo>
                  <a:lnTo>
                    <a:pt x="619299" y="311727"/>
                  </a:lnTo>
                  <a:lnTo>
                    <a:pt x="635924" y="8313"/>
                  </a:lnTo>
                  <a:lnTo>
                    <a:pt x="561109" y="33251"/>
                  </a:lnTo>
                  <a:lnTo>
                    <a:pt x="423949" y="58189"/>
                  </a:lnTo>
                  <a:lnTo>
                    <a:pt x="270163" y="58189"/>
                  </a:lnTo>
                  <a:lnTo>
                    <a:pt x="78971" y="2909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344732" y="4373935"/>
              <a:ext cx="595800" cy="181778"/>
            </a:xfrm>
            <a:custGeom>
              <a:avLst/>
              <a:gdLst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0 w 635924"/>
                <a:gd name="connsiteY10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103909 w 635924"/>
                <a:gd name="connsiteY10" fmla="*/ 0 h 403167"/>
                <a:gd name="connsiteX11" fmla="*/ 0 w 635924"/>
                <a:gd name="connsiteY11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378229 w 635924"/>
                <a:gd name="connsiteY10" fmla="*/ 8313 h 403167"/>
                <a:gd name="connsiteX11" fmla="*/ 103909 w 635924"/>
                <a:gd name="connsiteY11" fmla="*/ 0 h 403167"/>
                <a:gd name="connsiteX12" fmla="*/ 0 w 635924"/>
                <a:gd name="connsiteY12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378229 w 635924"/>
                <a:gd name="connsiteY11" fmla="*/ 8313 h 403167"/>
                <a:gd name="connsiteX12" fmla="*/ 103909 w 635924"/>
                <a:gd name="connsiteY12" fmla="*/ 0 h 403167"/>
                <a:gd name="connsiteX13" fmla="*/ 0 w 635924"/>
                <a:gd name="connsiteY13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378229 w 635924"/>
                <a:gd name="connsiteY11" fmla="*/ 8313 h 403167"/>
                <a:gd name="connsiteX12" fmla="*/ 195349 w 635924"/>
                <a:gd name="connsiteY12" fmla="*/ 0 h 403167"/>
                <a:gd name="connsiteX13" fmla="*/ 103909 w 635924"/>
                <a:gd name="connsiteY13" fmla="*/ 0 h 403167"/>
                <a:gd name="connsiteX14" fmla="*/ 0 w 635924"/>
                <a:gd name="connsiteY14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378229 w 635924"/>
                <a:gd name="connsiteY11" fmla="*/ 8313 h 403167"/>
                <a:gd name="connsiteX12" fmla="*/ 195349 w 635924"/>
                <a:gd name="connsiteY12" fmla="*/ 0 h 403167"/>
                <a:gd name="connsiteX13" fmla="*/ 78971 w 635924"/>
                <a:gd name="connsiteY13" fmla="*/ 29094 h 403167"/>
                <a:gd name="connsiteX14" fmla="*/ 0 w 635924"/>
                <a:gd name="connsiteY14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378229 w 635924"/>
                <a:gd name="connsiteY11" fmla="*/ 8313 h 403167"/>
                <a:gd name="connsiteX12" fmla="*/ 270163 w 635924"/>
                <a:gd name="connsiteY12" fmla="*/ 58189 h 403167"/>
                <a:gd name="connsiteX13" fmla="*/ 78971 w 635924"/>
                <a:gd name="connsiteY13" fmla="*/ 29094 h 403167"/>
                <a:gd name="connsiteX14" fmla="*/ 0 w 635924"/>
                <a:gd name="connsiteY14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423949 w 635924"/>
                <a:gd name="connsiteY11" fmla="*/ 58189 h 403167"/>
                <a:gd name="connsiteX12" fmla="*/ 270163 w 635924"/>
                <a:gd name="connsiteY12" fmla="*/ 58189 h 403167"/>
                <a:gd name="connsiteX13" fmla="*/ 78971 w 635924"/>
                <a:gd name="connsiteY13" fmla="*/ 29094 h 403167"/>
                <a:gd name="connsiteX14" fmla="*/ 0 w 635924"/>
                <a:gd name="connsiteY14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61109 w 635924"/>
                <a:gd name="connsiteY10" fmla="*/ 33251 h 403167"/>
                <a:gd name="connsiteX11" fmla="*/ 423949 w 635924"/>
                <a:gd name="connsiteY11" fmla="*/ 58189 h 403167"/>
                <a:gd name="connsiteX12" fmla="*/ 270163 w 635924"/>
                <a:gd name="connsiteY12" fmla="*/ 58189 h 403167"/>
                <a:gd name="connsiteX13" fmla="*/ 78971 w 635924"/>
                <a:gd name="connsiteY13" fmla="*/ 29094 h 403167"/>
                <a:gd name="connsiteX14" fmla="*/ 0 w 635924"/>
                <a:gd name="connsiteY14" fmla="*/ 0 h 403167"/>
                <a:gd name="connsiteX0" fmla="*/ 0 w 611466"/>
                <a:gd name="connsiteY0" fmla="*/ 0 h 403167"/>
                <a:gd name="connsiteX1" fmla="*/ 4637 w 611466"/>
                <a:gd name="connsiteY1" fmla="*/ 332509 h 403167"/>
                <a:gd name="connsiteX2" fmla="*/ 83608 w 611466"/>
                <a:gd name="connsiteY2" fmla="*/ 382386 h 403167"/>
                <a:gd name="connsiteX3" fmla="*/ 158422 w 611466"/>
                <a:gd name="connsiteY3" fmla="*/ 394855 h 403167"/>
                <a:gd name="connsiteX4" fmla="*/ 303895 w 611466"/>
                <a:gd name="connsiteY4" fmla="*/ 403167 h 403167"/>
                <a:gd name="connsiteX5" fmla="*/ 395335 w 611466"/>
                <a:gd name="connsiteY5" fmla="*/ 394855 h 403167"/>
                <a:gd name="connsiteX6" fmla="*/ 499244 w 611466"/>
                <a:gd name="connsiteY6" fmla="*/ 378229 h 403167"/>
                <a:gd name="connsiteX7" fmla="*/ 569902 w 611466"/>
                <a:gd name="connsiteY7" fmla="*/ 344978 h 403167"/>
                <a:gd name="connsiteX8" fmla="*/ 594841 w 611466"/>
                <a:gd name="connsiteY8" fmla="*/ 311727 h 403167"/>
                <a:gd name="connsiteX9" fmla="*/ 611466 w 611466"/>
                <a:gd name="connsiteY9" fmla="*/ 8313 h 403167"/>
                <a:gd name="connsiteX10" fmla="*/ 536651 w 611466"/>
                <a:gd name="connsiteY10" fmla="*/ 33251 h 403167"/>
                <a:gd name="connsiteX11" fmla="*/ 399491 w 611466"/>
                <a:gd name="connsiteY11" fmla="*/ 58189 h 403167"/>
                <a:gd name="connsiteX12" fmla="*/ 245705 w 611466"/>
                <a:gd name="connsiteY12" fmla="*/ 58189 h 403167"/>
                <a:gd name="connsiteX13" fmla="*/ 54513 w 611466"/>
                <a:gd name="connsiteY13" fmla="*/ 29094 h 403167"/>
                <a:gd name="connsiteX14" fmla="*/ 0 w 611466"/>
                <a:gd name="connsiteY14" fmla="*/ 0 h 403167"/>
                <a:gd name="connsiteX0" fmla="*/ 0 w 611466"/>
                <a:gd name="connsiteY0" fmla="*/ 0 h 403167"/>
                <a:gd name="connsiteX1" fmla="*/ 4637 w 611466"/>
                <a:gd name="connsiteY1" fmla="*/ 332509 h 403167"/>
                <a:gd name="connsiteX2" fmla="*/ 83608 w 611466"/>
                <a:gd name="connsiteY2" fmla="*/ 382386 h 403167"/>
                <a:gd name="connsiteX3" fmla="*/ 158422 w 611466"/>
                <a:gd name="connsiteY3" fmla="*/ 394855 h 403167"/>
                <a:gd name="connsiteX4" fmla="*/ 303895 w 611466"/>
                <a:gd name="connsiteY4" fmla="*/ 403167 h 403167"/>
                <a:gd name="connsiteX5" fmla="*/ 395335 w 611466"/>
                <a:gd name="connsiteY5" fmla="*/ 394855 h 403167"/>
                <a:gd name="connsiteX6" fmla="*/ 499244 w 611466"/>
                <a:gd name="connsiteY6" fmla="*/ 378229 h 403167"/>
                <a:gd name="connsiteX7" fmla="*/ 569902 w 611466"/>
                <a:gd name="connsiteY7" fmla="*/ 344978 h 403167"/>
                <a:gd name="connsiteX8" fmla="*/ 602994 w 611466"/>
                <a:gd name="connsiteY8" fmla="*/ 311726 h 403167"/>
                <a:gd name="connsiteX9" fmla="*/ 611466 w 611466"/>
                <a:gd name="connsiteY9" fmla="*/ 8313 h 403167"/>
                <a:gd name="connsiteX10" fmla="*/ 536651 w 611466"/>
                <a:gd name="connsiteY10" fmla="*/ 33251 h 403167"/>
                <a:gd name="connsiteX11" fmla="*/ 399491 w 611466"/>
                <a:gd name="connsiteY11" fmla="*/ 58189 h 403167"/>
                <a:gd name="connsiteX12" fmla="*/ 245705 w 611466"/>
                <a:gd name="connsiteY12" fmla="*/ 58189 h 403167"/>
                <a:gd name="connsiteX13" fmla="*/ 54513 w 611466"/>
                <a:gd name="connsiteY13" fmla="*/ 29094 h 403167"/>
                <a:gd name="connsiteX14" fmla="*/ 0 w 611466"/>
                <a:gd name="connsiteY14" fmla="*/ 0 h 40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1466" h="403167">
                  <a:moveTo>
                    <a:pt x="0" y="0"/>
                  </a:moveTo>
                  <a:cubicBezTo>
                    <a:pt x="1546" y="110836"/>
                    <a:pt x="3091" y="221673"/>
                    <a:pt x="4637" y="332509"/>
                  </a:cubicBezTo>
                  <a:lnTo>
                    <a:pt x="83608" y="382386"/>
                  </a:lnTo>
                  <a:lnTo>
                    <a:pt x="158422" y="394855"/>
                  </a:lnTo>
                  <a:lnTo>
                    <a:pt x="303895" y="403167"/>
                  </a:lnTo>
                  <a:lnTo>
                    <a:pt x="395335" y="394855"/>
                  </a:lnTo>
                  <a:lnTo>
                    <a:pt x="499244" y="378229"/>
                  </a:lnTo>
                  <a:lnTo>
                    <a:pt x="569902" y="344978"/>
                  </a:lnTo>
                  <a:lnTo>
                    <a:pt x="602994" y="311726"/>
                  </a:lnTo>
                  <a:lnTo>
                    <a:pt x="611466" y="8313"/>
                  </a:lnTo>
                  <a:lnTo>
                    <a:pt x="536651" y="33251"/>
                  </a:lnTo>
                  <a:lnTo>
                    <a:pt x="399491" y="58189"/>
                  </a:lnTo>
                  <a:lnTo>
                    <a:pt x="245705" y="58189"/>
                  </a:lnTo>
                  <a:lnTo>
                    <a:pt x="54513" y="2909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360174" y="4393264"/>
              <a:ext cx="595800" cy="152534"/>
            </a:xfrm>
            <a:custGeom>
              <a:avLst/>
              <a:gdLst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0 w 635924"/>
                <a:gd name="connsiteY10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103909 w 635924"/>
                <a:gd name="connsiteY10" fmla="*/ 0 h 403167"/>
                <a:gd name="connsiteX11" fmla="*/ 0 w 635924"/>
                <a:gd name="connsiteY11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378229 w 635924"/>
                <a:gd name="connsiteY10" fmla="*/ 8313 h 403167"/>
                <a:gd name="connsiteX11" fmla="*/ 103909 w 635924"/>
                <a:gd name="connsiteY11" fmla="*/ 0 h 403167"/>
                <a:gd name="connsiteX12" fmla="*/ 0 w 635924"/>
                <a:gd name="connsiteY12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378229 w 635924"/>
                <a:gd name="connsiteY11" fmla="*/ 8313 h 403167"/>
                <a:gd name="connsiteX12" fmla="*/ 103909 w 635924"/>
                <a:gd name="connsiteY12" fmla="*/ 0 h 403167"/>
                <a:gd name="connsiteX13" fmla="*/ 0 w 635924"/>
                <a:gd name="connsiteY13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378229 w 635924"/>
                <a:gd name="connsiteY11" fmla="*/ 8313 h 403167"/>
                <a:gd name="connsiteX12" fmla="*/ 195349 w 635924"/>
                <a:gd name="connsiteY12" fmla="*/ 0 h 403167"/>
                <a:gd name="connsiteX13" fmla="*/ 103909 w 635924"/>
                <a:gd name="connsiteY13" fmla="*/ 0 h 403167"/>
                <a:gd name="connsiteX14" fmla="*/ 0 w 635924"/>
                <a:gd name="connsiteY14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378229 w 635924"/>
                <a:gd name="connsiteY11" fmla="*/ 8313 h 403167"/>
                <a:gd name="connsiteX12" fmla="*/ 195349 w 635924"/>
                <a:gd name="connsiteY12" fmla="*/ 0 h 403167"/>
                <a:gd name="connsiteX13" fmla="*/ 78971 w 635924"/>
                <a:gd name="connsiteY13" fmla="*/ 29094 h 403167"/>
                <a:gd name="connsiteX14" fmla="*/ 0 w 635924"/>
                <a:gd name="connsiteY14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378229 w 635924"/>
                <a:gd name="connsiteY11" fmla="*/ 8313 h 403167"/>
                <a:gd name="connsiteX12" fmla="*/ 270163 w 635924"/>
                <a:gd name="connsiteY12" fmla="*/ 58189 h 403167"/>
                <a:gd name="connsiteX13" fmla="*/ 78971 w 635924"/>
                <a:gd name="connsiteY13" fmla="*/ 29094 h 403167"/>
                <a:gd name="connsiteX14" fmla="*/ 0 w 635924"/>
                <a:gd name="connsiteY14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423949 w 635924"/>
                <a:gd name="connsiteY11" fmla="*/ 58189 h 403167"/>
                <a:gd name="connsiteX12" fmla="*/ 270163 w 635924"/>
                <a:gd name="connsiteY12" fmla="*/ 58189 h 403167"/>
                <a:gd name="connsiteX13" fmla="*/ 78971 w 635924"/>
                <a:gd name="connsiteY13" fmla="*/ 29094 h 403167"/>
                <a:gd name="connsiteX14" fmla="*/ 0 w 635924"/>
                <a:gd name="connsiteY14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61109 w 635924"/>
                <a:gd name="connsiteY10" fmla="*/ 33251 h 403167"/>
                <a:gd name="connsiteX11" fmla="*/ 423949 w 635924"/>
                <a:gd name="connsiteY11" fmla="*/ 58189 h 403167"/>
                <a:gd name="connsiteX12" fmla="*/ 270163 w 635924"/>
                <a:gd name="connsiteY12" fmla="*/ 58189 h 403167"/>
                <a:gd name="connsiteX13" fmla="*/ 78971 w 635924"/>
                <a:gd name="connsiteY13" fmla="*/ 29094 h 403167"/>
                <a:gd name="connsiteX14" fmla="*/ 0 w 635924"/>
                <a:gd name="connsiteY14" fmla="*/ 0 h 403167"/>
                <a:gd name="connsiteX0" fmla="*/ 0 w 611466"/>
                <a:gd name="connsiteY0" fmla="*/ 0 h 403167"/>
                <a:gd name="connsiteX1" fmla="*/ 4637 w 611466"/>
                <a:gd name="connsiteY1" fmla="*/ 332509 h 403167"/>
                <a:gd name="connsiteX2" fmla="*/ 83608 w 611466"/>
                <a:gd name="connsiteY2" fmla="*/ 382386 h 403167"/>
                <a:gd name="connsiteX3" fmla="*/ 158422 w 611466"/>
                <a:gd name="connsiteY3" fmla="*/ 394855 h 403167"/>
                <a:gd name="connsiteX4" fmla="*/ 303895 w 611466"/>
                <a:gd name="connsiteY4" fmla="*/ 403167 h 403167"/>
                <a:gd name="connsiteX5" fmla="*/ 395335 w 611466"/>
                <a:gd name="connsiteY5" fmla="*/ 394855 h 403167"/>
                <a:gd name="connsiteX6" fmla="*/ 499244 w 611466"/>
                <a:gd name="connsiteY6" fmla="*/ 378229 h 403167"/>
                <a:gd name="connsiteX7" fmla="*/ 569902 w 611466"/>
                <a:gd name="connsiteY7" fmla="*/ 344978 h 403167"/>
                <a:gd name="connsiteX8" fmla="*/ 594841 w 611466"/>
                <a:gd name="connsiteY8" fmla="*/ 311727 h 403167"/>
                <a:gd name="connsiteX9" fmla="*/ 611466 w 611466"/>
                <a:gd name="connsiteY9" fmla="*/ 8313 h 403167"/>
                <a:gd name="connsiteX10" fmla="*/ 536651 w 611466"/>
                <a:gd name="connsiteY10" fmla="*/ 33251 h 403167"/>
                <a:gd name="connsiteX11" fmla="*/ 399491 w 611466"/>
                <a:gd name="connsiteY11" fmla="*/ 58189 h 403167"/>
                <a:gd name="connsiteX12" fmla="*/ 245705 w 611466"/>
                <a:gd name="connsiteY12" fmla="*/ 58189 h 403167"/>
                <a:gd name="connsiteX13" fmla="*/ 54513 w 611466"/>
                <a:gd name="connsiteY13" fmla="*/ 29094 h 403167"/>
                <a:gd name="connsiteX14" fmla="*/ 0 w 611466"/>
                <a:gd name="connsiteY14" fmla="*/ 0 h 403167"/>
                <a:gd name="connsiteX0" fmla="*/ 0 w 611466"/>
                <a:gd name="connsiteY0" fmla="*/ 0 h 403167"/>
                <a:gd name="connsiteX1" fmla="*/ 4637 w 611466"/>
                <a:gd name="connsiteY1" fmla="*/ 332509 h 403167"/>
                <a:gd name="connsiteX2" fmla="*/ 83608 w 611466"/>
                <a:gd name="connsiteY2" fmla="*/ 382386 h 403167"/>
                <a:gd name="connsiteX3" fmla="*/ 158422 w 611466"/>
                <a:gd name="connsiteY3" fmla="*/ 394855 h 403167"/>
                <a:gd name="connsiteX4" fmla="*/ 303895 w 611466"/>
                <a:gd name="connsiteY4" fmla="*/ 403167 h 403167"/>
                <a:gd name="connsiteX5" fmla="*/ 395335 w 611466"/>
                <a:gd name="connsiteY5" fmla="*/ 394855 h 403167"/>
                <a:gd name="connsiteX6" fmla="*/ 499244 w 611466"/>
                <a:gd name="connsiteY6" fmla="*/ 378229 h 403167"/>
                <a:gd name="connsiteX7" fmla="*/ 569902 w 611466"/>
                <a:gd name="connsiteY7" fmla="*/ 344978 h 403167"/>
                <a:gd name="connsiteX8" fmla="*/ 602994 w 611466"/>
                <a:gd name="connsiteY8" fmla="*/ 311726 h 403167"/>
                <a:gd name="connsiteX9" fmla="*/ 611466 w 611466"/>
                <a:gd name="connsiteY9" fmla="*/ 8313 h 403167"/>
                <a:gd name="connsiteX10" fmla="*/ 536651 w 611466"/>
                <a:gd name="connsiteY10" fmla="*/ 33251 h 403167"/>
                <a:gd name="connsiteX11" fmla="*/ 399491 w 611466"/>
                <a:gd name="connsiteY11" fmla="*/ 58189 h 403167"/>
                <a:gd name="connsiteX12" fmla="*/ 245705 w 611466"/>
                <a:gd name="connsiteY12" fmla="*/ 58189 h 403167"/>
                <a:gd name="connsiteX13" fmla="*/ 54513 w 611466"/>
                <a:gd name="connsiteY13" fmla="*/ 29094 h 403167"/>
                <a:gd name="connsiteX14" fmla="*/ 0 w 611466"/>
                <a:gd name="connsiteY14" fmla="*/ 0 h 40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1466" h="403167">
                  <a:moveTo>
                    <a:pt x="0" y="0"/>
                  </a:moveTo>
                  <a:cubicBezTo>
                    <a:pt x="1546" y="110836"/>
                    <a:pt x="3091" y="221673"/>
                    <a:pt x="4637" y="332509"/>
                  </a:cubicBezTo>
                  <a:lnTo>
                    <a:pt x="83608" y="382386"/>
                  </a:lnTo>
                  <a:lnTo>
                    <a:pt x="158422" y="394855"/>
                  </a:lnTo>
                  <a:lnTo>
                    <a:pt x="303895" y="403167"/>
                  </a:lnTo>
                  <a:lnTo>
                    <a:pt x="395335" y="394855"/>
                  </a:lnTo>
                  <a:lnTo>
                    <a:pt x="499244" y="378229"/>
                  </a:lnTo>
                  <a:lnTo>
                    <a:pt x="569902" y="344978"/>
                  </a:lnTo>
                  <a:lnTo>
                    <a:pt x="602994" y="311726"/>
                  </a:lnTo>
                  <a:lnTo>
                    <a:pt x="611466" y="8313"/>
                  </a:lnTo>
                  <a:lnTo>
                    <a:pt x="536651" y="33251"/>
                  </a:lnTo>
                  <a:lnTo>
                    <a:pt x="399491" y="58189"/>
                  </a:lnTo>
                  <a:lnTo>
                    <a:pt x="245705" y="58189"/>
                  </a:lnTo>
                  <a:lnTo>
                    <a:pt x="54513" y="2909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339535" y="4344689"/>
              <a:ext cx="611707" cy="230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25" dirty="0">
                  <a:solidFill>
                    <a:schemeClr val="bg1"/>
                  </a:solidFill>
                </a:rPr>
                <a:t>services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379054" y="4393554"/>
              <a:ext cx="611707" cy="230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25" dirty="0">
                  <a:solidFill>
                    <a:schemeClr val="bg1"/>
                  </a:solidFill>
                </a:rPr>
                <a:t>services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60174" y="4354115"/>
              <a:ext cx="611707" cy="230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25" dirty="0">
                  <a:solidFill>
                    <a:schemeClr val="bg1"/>
                  </a:solidFill>
                </a:rPr>
                <a:t>services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321750" y="4373934"/>
              <a:ext cx="611707" cy="230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25" dirty="0">
                  <a:solidFill>
                    <a:schemeClr val="bg1"/>
                  </a:solidFill>
                </a:rPr>
                <a:t>services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2314692" y="4400834"/>
              <a:ext cx="612623" cy="154877"/>
            </a:xfrm>
            <a:custGeom>
              <a:avLst/>
              <a:gdLst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0 w 635924"/>
                <a:gd name="connsiteY10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103909 w 635924"/>
                <a:gd name="connsiteY10" fmla="*/ 0 h 403167"/>
                <a:gd name="connsiteX11" fmla="*/ 0 w 635924"/>
                <a:gd name="connsiteY11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378229 w 635924"/>
                <a:gd name="connsiteY10" fmla="*/ 8313 h 403167"/>
                <a:gd name="connsiteX11" fmla="*/ 103909 w 635924"/>
                <a:gd name="connsiteY11" fmla="*/ 0 h 403167"/>
                <a:gd name="connsiteX12" fmla="*/ 0 w 635924"/>
                <a:gd name="connsiteY12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378229 w 635924"/>
                <a:gd name="connsiteY11" fmla="*/ 8313 h 403167"/>
                <a:gd name="connsiteX12" fmla="*/ 103909 w 635924"/>
                <a:gd name="connsiteY12" fmla="*/ 0 h 403167"/>
                <a:gd name="connsiteX13" fmla="*/ 0 w 635924"/>
                <a:gd name="connsiteY13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378229 w 635924"/>
                <a:gd name="connsiteY11" fmla="*/ 8313 h 403167"/>
                <a:gd name="connsiteX12" fmla="*/ 195349 w 635924"/>
                <a:gd name="connsiteY12" fmla="*/ 0 h 403167"/>
                <a:gd name="connsiteX13" fmla="*/ 103909 w 635924"/>
                <a:gd name="connsiteY13" fmla="*/ 0 h 403167"/>
                <a:gd name="connsiteX14" fmla="*/ 0 w 635924"/>
                <a:gd name="connsiteY14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378229 w 635924"/>
                <a:gd name="connsiteY11" fmla="*/ 8313 h 403167"/>
                <a:gd name="connsiteX12" fmla="*/ 195349 w 635924"/>
                <a:gd name="connsiteY12" fmla="*/ 0 h 403167"/>
                <a:gd name="connsiteX13" fmla="*/ 78971 w 635924"/>
                <a:gd name="connsiteY13" fmla="*/ 29094 h 403167"/>
                <a:gd name="connsiteX14" fmla="*/ 0 w 635924"/>
                <a:gd name="connsiteY14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378229 w 635924"/>
                <a:gd name="connsiteY11" fmla="*/ 8313 h 403167"/>
                <a:gd name="connsiteX12" fmla="*/ 270163 w 635924"/>
                <a:gd name="connsiteY12" fmla="*/ 58189 h 403167"/>
                <a:gd name="connsiteX13" fmla="*/ 78971 w 635924"/>
                <a:gd name="connsiteY13" fmla="*/ 29094 h 403167"/>
                <a:gd name="connsiteX14" fmla="*/ 0 w 635924"/>
                <a:gd name="connsiteY14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40328 w 635924"/>
                <a:gd name="connsiteY10" fmla="*/ 8313 h 403167"/>
                <a:gd name="connsiteX11" fmla="*/ 423949 w 635924"/>
                <a:gd name="connsiteY11" fmla="*/ 58189 h 403167"/>
                <a:gd name="connsiteX12" fmla="*/ 270163 w 635924"/>
                <a:gd name="connsiteY12" fmla="*/ 58189 h 403167"/>
                <a:gd name="connsiteX13" fmla="*/ 78971 w 635924"/>
                <a:gd name="connsiteY13" fmla="*/ 29094 h 403167"/>
                <a:gd name="connsiteX14" fmla="*/ 0 w 635924"/>
                <a:gd name="connsiteY14" fmla="*/ 0 h 403167"/>
                <a:gd name="connsiteX0" fmla="*/ 0 w 635924"/>
                <a:gd name="connsiteY0" fmla="*/ 0 h 403167"/>
                <a:gd name="connsiteX1" fmla="*/ 29095 w 635924"/>
                <a:gd name="connsiteY1" fmla="*/ 332509 h 403167"/>
                <a:gd name="connsiteX2" fmla="*/ 108066 w 635924"/>
                <a:gd name="connsiteY2" fmla="*/ 382386 h 403167"/>
                <a:gd name="connsiteX3" fmla="*/ 182880 w 635924"/>
                <a:gd name="connsiteY3" fmla="*/ 394855 h 403167"/>
                <a:gd name="connsiteX4" fmla="*/ 328353 w 635924"/>
                <a:gd name="connsiteY4" fmla="*/ 403167 h 403167"/>
                <a:gd name="connsiteX5" fmla="*/ 419793 w 635924"/>
                <a:gd name="connsiteY5" fmla="*/ 394855 h 403167"/>
                <a:gd name="connsiteX6" fmla="*/ 523702 w 635924"/>
                <a:gd name="connsiteY6" fmla="*/ 378229 h 403167"/>
                <a:gd name="connsiteX7" fmla="*/ 594360 w 635924"/>
                <a:gd name="connsiteY7" fmla="*/ 344978 h 403167"/>
                <a:gd name="connsiteX8" fmla="*/ 619299 w 635924"/>
                <a:gd name="connsiteY8" fmla="*/ 311727 h 403167"/>
                <a:gd name="connsiteX9" fmla="*/ 635924 w 635924"/>
                <a:gd name="connsiteY9" fmla="*/ 8313 h 403167"/>
                <a:gd name="connsiteX10" fmla="*/ 561109 w 635924"/>
                <a:gd name="connsiteY10" fmla="*/ 33251 h 403167"/>
                <a:gd name="connsiteX11" fmla="*/ 423949 w 635924"/>
                <a:gd name="connsiteY11" fmla="*/ 58189 h 403167"/>
                <a:gd name="connsiteX12" fmla="*/ 270163 w 635924"/>
                <a:gd name="connsiteY12" fmla="*/ 58189 h 403167"/>
                <a:gd name="connsiteX13" fmla="*/ 78971 w 635924"/>
                <a:gd name="connsiteY13" fmla="*/ 29094 h 403167"/>
                <a:gd name="connsiteX14" fmla="*/ 0 w 635924"/>
                <a:gd name="connsiteY14" fmla="*/ 0 h 40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5924" h="403167">
                  <a:moveTo>
                    <a:pt x="0" y="0"/>
                  </a:moveTo>
                  <a:lnTo>
                    <a:pt x="29095" y="332509"/>
                  </a:lnTo>
                  <a:lnTo>
                    <a:pt x="108066" y="382386"/>
                  </a:lnTo>
                  <a:lnTo>
                    <a:pt x="182880" y="394855"/>
                  </a:lnTo>
                  <a:lnTo>
                    <a:pt x="328353" y="403167"/>
                  </a:lnTo>
                  <a:lnTo>
                    <a:pt x="419793" y="394855"/>
                  </a:lnTo>
                  <a:lnTo>
                    <a:pt x="523702" y="378229"/>
                  </a:lnTo>
                  <a:lnTo>
                    <a:pt x="594360" y="344978"/>
                  </a:lnTo>
                  <a:lnTo>
                    <a:pt x="619299" y="311727"/>
                  </a:lnTo>
                  <a:lnTo>
                    <a:pt x="635924" y="8313"/>
                  </a:lnTo>
                  <a:lnTo>
                    <a:pt x="561109" y="33251"/>
                  </a:lnTo>
                  <a:lnTo>
                    <a:pt x="423949" y="58189"/>
                  </a:lnTo>
                  <a:lnTo>
                    <a:pt x="270163" y="58189"/>
                  </a:lnTo>
                  <a:lnTo>
                    <a:pt x="78971" y="2909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335119" y="4369027"/>
              <a:ext cx="625977" cy="230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25" dirty="0">
                  <a:solidFill>
                    <a:schemeClr val="bg1"/>
                  </a:solidFill>
                </a:rPr>
                <a:t>services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325944" y="4370826"/>
              <a:ext cx="611707" cy="230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25" dirty="0">
                  <a:solidFill>
                    <a:schemeClr val="bg1"/>
                  </a:solidFill>
                </a:rPr>
                <a:t>services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77587DCA-3CDE-408C-A7B2-AF2C3EE1C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899" y="5293132"/>
            <a:ext cx="371884" cy="8793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720" y="480923"/>
            <a:ext cx="6999364" cy="20462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2813">
              <a:lnSpc>
                <a:spcPct val="75000"/>
              </a:lnSpc>
            </a:pPr>
            <a:r>
              <a:rPr lang="en-US" sz="2800" i="1" kern="1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UMAA Interface Control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77" y="1297662"/>
            <a:ext cx="3024086" cy="2685080"/>
          </a:xfrm>
        </p:spPr>
        <p:txBody>
          <a:bodyPr/>
          <a:lstStyle/>
          <a:p>
            <a:r>
              <a:rPr lang="en-US" sz="1500" dirty="0"/>
              <a:t>Interface Control Documents (ICDs) – contain the definition for services that are building blocks for autonomy</a:t>
            </a:r>
          </a:p>
          <a:p>
            <a:r>
              <a:rPr lang="en-US" sz="1500" dirty="0"/>
              <a:t>ICDs will be extended over time – interfaces used in contractor-built services may be adopted into UMAA</a:t>
            </a:r>
            <a:endParaRPr lang="en-US" sz="105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0A39CA-5094-477D-B549-8C8F1B4C1024}"/>
              </a:ext>
            </a:extLst>
          </p:cNvPr>
          <p:cNvSpPr txBox="1"/>
          <p:nvPr/>
        </p:nvSpPr>
        <p:spPr>
          <a:xfrm>
            <a:off x="4837755" y="1476967"/>
            <a:ext cx="3470554" cy="461665"/>
          </a:xfrm>
          <a:prstGeom prst="rect">
            <a:avLst/>
          </a:prstGeom>
          <a:noFill/>
          <a:effectLst>
            <a:softEdge rad="25400"/>
          </a:effectLst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This is a service interface example comprised of multiple attributes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13CAF60-86AD-47F1-AB73-951CBE210822}"/>
              </a:ext>
            </a:extLst>
          </p:cNvPr>
          <p:cNvCxnSpPr>
            <a:cxnSpLocks/>
          </p:cNvCxnSpPr>
          <p:nvPr/>
        </p:nvCxnSpPr>
        <p:spPr>
          <a:xfrm flipH="1">
            <a:off x="4713999" y="3489238"/>
            <a:ext cx="836950" cy="13703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A97F73B-D300-4E23-A7E6-DBA5586CFBF3}"/>
              </a:ext>
            </a:extLst>
          </p:cNvPr>
          <p:cNvSpPr txBox="1"/>
          <p:nvPr/>
        </p:nvSpPr>
        <p:spPr>
          <a:xfrm>
            <a:off x="5325087" y="3987055"/>
            <a:ext cx="3162907" cy="600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254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z="1100" dirty="0"/>
              <a:t>ICDs are “buckets” that contain groups of logically related service interface definitions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5AA477D-654E-4852-9191-09C3419AA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49804">
            <a:off x="5182577" y="5291876"/>
            <a:ext cx="371884" cy="8793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256B575-FBD2-4437-A30B-772364675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24955">
            <a:off x="4443188" y="5325537"/>
            <a:ext cx="371884" cy="8793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7206DD6-DF5A-4698-834E-14779F60E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21678">
            <a:off x="3044424" y="5269090"/>
            <a:ext cx="371884" cy="11816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E77A915-9C1F-47B5-80AC-68886E75D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63159">
            <a:off x="4296612" y="4901083"/>
            <a:ext cx="371884" cy="1320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0B9B091-DF75-42DC-B59B-257BDC3AB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02372">
            <a:off x="4438828" y="5142082"/>
            <a:ext cx="371884" cy="8793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262B86A-001E-4285-8D18-097080786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72966">
            <a:off x="5946931" y="5312112"/>
            <a:ext cx="371884" cy="8793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236" y="2448277"/>
            <a:ext cx="5243513" cy="107870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076392" y="2130930"/>
            <a:ext cx="2369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VelocityControlCommand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875776" y="5559745"/>
            <a:ext cx="941276" cy="45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88" dirty="0">
                <a:solidFill>
                  <a:prstClr val="black"/>
                </a:solidFill>
                <a:latin typeface="Calibri" panose="020F0502020204030204"/>
              </a:rPr>
              <a:t>Mission Management</a:t>
            </a:r>
          </a:p>
          <a:p>
            <a:pPr algn="ctr"/>
            <a:r>
              <a:rPr lang="en-US" sz="788" dirty="0">
                <a:solidFill>
                  <a:prstClr val="black"/>
                </a:solidFill>
                <a:latin typeface="Calibri" panose="020F0502020204030204"/>
              </a:rPr>
              <a:t>(MM)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630382" y="5559745"/>
            <a:ext cx="941276" cy="45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88" dirty="0">
                <a:solidFill>
                  <a:prstClr val="black"/>
                </a:solidFill>
                <a:latin typeface="Calibri" panose="020F0502020204030204"/>
              </a:rPr>
              <a:t>Situational Awareness </a:t>
            </a:r>
          </a:p>
          <a:p>
            <a:pPr algn="ctr"/>
            <a:r>
              <a:rPr lang="en-US" sz="788" dirty="0">
                <a:solidFill>
                  <a:prstClr val="black"/>
                </a:solidFill>
                <a:latin typeface="Calibri" panose="020F0502020204030204"/>
              </a:rPr>
              <a:t>(SA)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384988" y="5559745"/>
            <a:ext cx="941276" cy="57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88" dirty="0">
                <a:solidFill>
                  <a:prstClr val="black"/>
                </a:solidFill>
                <a:latin typeface="Calibri" panose="020F0502020204030204"/>
              </a:rPr>
              <a:t>Sensor and Effector Management (SEM)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139593" y="5559745"/>
            <a:ext cx="941276" cy="45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88" dirty="0">
                <a:solidFill>
                  <a:prstClr val="black"/>
                </a:solidFill>
                <a:latin typeface="Calibri" panose="020F0502020204030204"/>
              </a:rPr>
              <a:t>Maneuver Operations</a:t>
            </a:r>
          </a:p>
          <a:p>
            <a:pPr algn="ctr"/>
            <a:r>
              <a:rPr lang="en-US" sz="788" dirty="0">
                <a:solidFill>
                  <a:prstClr val="black"/>
                </a:solidFill>
                <a:latin typeface="Calibri" panose="020F0502020204030204"/>
              </a:rPr>
              <a:t>(MO)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894199" y="5559745"/>
            <a:ext cx="941276" cy="45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88" dirty="0">
                <a:solidFill>
                  <a:prstClr val="black"/>
                </a:solidFill>
                <a:latin typeface="Calibri" panose="020F0502020204030204"/>
              </a:rPr>
              <a:t>Engineering Operations </a:t>
            </a:r>
          </a:p>
          <a:p>
            <a:pPr algn="ctr"/>
            <a:r>
              <a:rPr lang="en-US" sz="788" dirty="0">
                <a:solidFill>
                  <a:prstClr val="black"/>
                </a:solidFill>
                <a:latin typeface="Calibri" panose="020F0502020204030204"/>
              </a:rPr>
              <a:t>(EO)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648805" y="5559745"/>
            <a:ext cx="941276" cy="45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88" dirty="0">
                <a:solidFill>
                  <a:prstClr val="black"/>
                </a:solidFill>
                <a:latin typeface="Calibri" panose="020F0502020204030204"/>
              </a:rPr>
              <a:t>Support</a:t>
            </a:r>
          </a:p>
          <a:p>
            <a:pPr algn="ctr"/>
            <a:r>
              <a:rPr lang="en-US" sz="788" dirty="0">
                <a:solidFill>
                  <a:prstClr val="black"/>
                </a:solidFill>
                <a:latin typeface="Calibri" panose="020F0502020204030204"/>
              </a:rPr>
              <a:t>Operations </a:t>
            </a:r>
          </a:p>
          <a:p>
            <a:pPr algn="ctr"/>
            <a:r>
              <a:rPr lang="en-US" sz="788" dirty="0">
                <a:solidFill>
                  <a:prstClr val="black"/>
                </a:solidFill>
                <a:latin typeface="Calibri" panose="020F0502020204030204"/>
              </a:rPr>
              <a:t>(SO)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403411" y="5559745"/>
            <a:ext cx="941276" cy="45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88" dirty="0">
                <a:solidFill>
                  <a:prstClr val="black"/>
                </a:solidFill>
                <a:latin typeface="Calibri" panose="020F0502020204030204"/>
              </a:rPr>
              <a:t>Processing Operations</a:t>
            </a:r>
          </a:p>
          <a:p>
            <a:pPr algn="ctr"/>
            <a:r>
              <a:rPr lang="en-US" sz="788" dirty="0">
                <a:solidFill>
                  <a:prstClr val="black"/>
                </a:solidFill>
                <a:latin typeface="Calibri" panose="020F0502020204030204"/>
              </a:rPr>
              <a:t>(PO)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158016" y="5559745"/>
            <a:ext cx="941276" cy="45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88" dirty="0">
                <a:solidFill>
                  <a:prstClr val="black"/>
                </a:solidFill>
                <a:latin typeface="Calibri" panose="020F0502020204030204"/>
              </a:rPr>
              <a:t>Communications Operations</a:t>
            </a:r>
          </a:p>
          <a:p>
            <a:pPr algn="ctr"/>
            <a:r>
              <a:rPr lang="en-US" sz="788" dirty="0">
                <a:solidFill>
                  <a:prstClr val="black"/>
                </a:solidFill>
                <a:latin typeface="Calibri" panose="020F0502020204030204"/>
              </a:rPr>
              <a:t>(CO)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69829">
            <a:off x="4723032" y="3758385"/>
            <a:ext cx="864506" cy="1778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05664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/>
          <p:cNvSpPr/>
          <p:nvPr/>
        </p:nvSpPr>
        <p:spPr>
          <a:xfrm>
            <a:off x="-8169" y="4240176"/>
            <a:ext cx="9146346" cy="14906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/>
          <p:cNvSpPr/>
          <p:nvPr/>
        </p:nvSpPr>
        <p:spPr>
          <a:xfrm>
            <a:off x="2833538" y="2750050"/>
            <a:ext cx="753414" cy="482957"/>
          </a:xfrm>
          <a:prstGeom prst="rect">
            <a:avLst/>
          </a:prstGeom>
          <a:solidFill>
            <a:srgbClr val="FFFFCC"/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UMAA RWG*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97834" y="3572852"/>
            <a:ext cx="753414" cy="482957"/>
          </a:xfrm>
          <a:prstGeom prst="rect">
            <a:avLst/>
          </a:prstGeom>
          <a:solidFill>
            <a:srgbClr val="FFFFCC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UMAA SWG*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80237" y="2168396"/>
            <a:ext cx="753414" cy="482957"/>
          </a:xfrm>
          <a:prstGeom prst="rect">
            <a:avLst/>
          </a:prstGeom>
          <a:solidFill>
            <a:srgbClr val="FFFFCC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UMAA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Board</a:t>
            </a:r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0322">
            <a:off x="1653283" y="2526037"/>
            <a:ext cx="1313804" cy="131380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7126" y="427610"/>
            <a:ext cx="6917809" cy="423918"/>
          </a:xfrm>
        </p:spPr>
        <p:txBody>
          <a:bodyPr/>
          <a:lstStyle/>
          <a:p>
            <a:r>
              <a:rPr lang="en-US" dirty="0"/>
              <a:t>Release of ICDs and IDL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19234" y="5498759"/>
            <a:ext cx="14302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Daily updates - Distro 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30127" y="5301833"/>
            <a:ext cx="15103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Developmental ICDs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232" y="3461009"/>
            <a:ext cx="1385296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825" dirty="0"/>
              <a:t>Industry SME’s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825" dirty="0"/>
              <a:t>Reference Implementation Teams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825" dirty="0"/>
              <a:t>Program requests</a:t>
            </a:r>
          </a:p>
        </p:txBody>
      </p:sp>
      <p:sp>
        <p:nvSpPr>
          <p:cNvPr id="29" name="Freeform 28"/>
          <p:cNvSpPr/>
          <p:nvPr/>
        </p:nvSpPr>
        <p:spPr>
          <a:xfrm>
            <a:off x="1129573" y="3336609"/>
            <a:ext cx="381536" cy="342900"/>
          </a:xfrm>
          <a:custGeom>
            <a:avLst/>
            <a:gdLst>
              <a:gd name="connsiteX0" fmla="*/ 0 w 508715"/>
              <a:gd name="connsiteY0" fmla="*/ 457200 h 457200"/>
              <a:gd name="connsiteX1" fmla="*/ 218941 w 508715"/>
              <a:gd name="connsiteY1" fmla="*/ 425003 h 457200"/>
              <a:gd name="connsiteX2" fmla="*/ 437882 w 508715"/>
              <a:gd name="connsiteY2" fmla="*/ 289775 h 457200"/>
              <a:gd name="connsiteX3" fmla="*/ 508715 w 508715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715" h="457200">
                <a:moveTo>
                  <a:pt x="0" y="457200"/>
                </a:moveTo>
                <a:cubicBezTo>
                  <a:pt x="72980" y="455053"/>
                  <a:pt x="145961" y="452907"/>
                  <a:pt x="218941" y="425003"/>
                </a:cubicBezTo>
                <a:cubicBezTo>
                  <a:pt x="291921" y="397099"/>
                  <a:pt x="389586" y="360609"/>
                  <a:pt x="437882" y="289775"/>
                </a:cubicBezTo>
                <a:cubicBezTo>
                  <a:pt x="486178" y="218941"/>
                  <a:pt x="497446" y="109470"/>
                  <a:pt x="508715" y="0"/>
                </a:cubicBezTo>
              </a:path>
            </a:pathLst>
          </a:custGeom>
          <a:noFill/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/>
          <p:cNvSpPr txBox="1"/>
          <p:nvPr/>
        </p:nvSpPr>
        <p:spPr>
          <a:xfrm>
            <a:off x="3673095" y="1627756"/>
            <a:ext cx="3954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*Specification Working Group (SWG), Reference Implementation Working Group (RWG)</a:t>
            </a:r>
          </a:p>
        </p:txBody>
      </p:sp>
      <p:sp>
        <p:nvSpPr>
          <p:cNvPr id="33" name="Freeform 32"/>
          <p:cNvSpPr/>
          <p:nvPr/>
        </p:nvSpPr>
        <p:spPr>
          <a:xfrm rot="10229379">
            <a:off x="2126382" y="3905856"/>
            <a:ext cx="381536" cy="342900"/>
          </a:xfrm>
          <a:custGeom>
            <a:avLst/>
            <a:gdLst>
              <a:gd name="connsiteX0" fmla="*/ 0 w 508715"/>
              <a:gd name="connsiteY0" fmla="*/ 457200 h 457200"/>
              <a:gd name="connsiteX1" fmla="*/ 218941 w 508715"/>
              <a:gd name="connsiteY1" fmla="*/ 425003 h 457200"/>
              <a:gd name="connsiteX2" fmla="*/ 437882 w 508715"/>
              <a:gd name="connsiteY2" fmla="*/ 289775 h 457200"/>
              <a:gd name="connsiteX3" fmla="*/ 508715 w 508715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715" h="457200">
                <a:moveTo>
                  <a:pt x="0" y="457200"/>
                </a:moveTo>
                <a:cubicBezTo>
                  <a:pt x="72980" y="455053"/>
                  <a:pt x="145961" y="452907"/>
                  <a:pt x="218941" y="425003"/>
                </a:cubicBezTo>
                <a:cubicBezTo>
                  <a:pt x="291921" y="397099"/>
                  <a:pt x="389586" y="360609"/>
                  <a:pt x="437882" y="289775"/>
                </a:cubicBezTo>
                <a:cubicBezTo>
                  <a:pt x="486178" y="218941"/>
                  <a:pt x="497446" y="109470"/>
                  <a:pt x="508715" y="0"/>
                </a:cubicBezTo>
              </a:path>
            </a:pathLst>
          </a:custGeom>
          <a:noFill/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8" name="Group 37"/>
          <p:cNvGrpSpPr/>
          <p:nvPr/>
        </p:nvGrpSpPr>
        <p:grpSpPr>
          <a:xfrm>
            <a:off x="962597" y="2897020"/>
            <a:ext cx="831625" cy="443618"/>
            <a:chOff x="1283462" y="2384844"/>
            <a:chExt cx="1108833" cy="591491"/>
          </a:xfrm>
          <a:solidFill>
            <a:srgbClr val="CCECFF"/>
          </a:solidFill>
        </p:grpSpPr>
        <p:sp>
          <p:nvSpPr>
            <p:cNvPr id="19" name="Rounded Rectangle 18"/>
            <p:cNvSpPr/>
            <p:nvPr/>
          </p:nvSpPr>
          <p:spPr>
            <a:xfrm>
              <a:off x="1374864" y="2486938"/>
              <a:ext cx="1017431" cy="48939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JIRA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Issues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329163" y="2435891"/>
              <a:ext cx="1017431" cy="48939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JIRA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Issues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283462" y="2384844"/>
              <a:ext cx="1017431" cy="48939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JIRA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Issues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952899" y="3199232"/>
            <a:ext cx="759170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Optionally prototype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833539" y="1711647"/>
            <a:ext cx="831625" cy="443618"/>
            <a:chOff x="1283462" y="2384844"/>
            <a:chExt cx="1108833" cy="591491"/>
          </a:xfrm>
          <a:solidFill>
            <a:srgbClr val="CCECFF"/>
          </a:solidFill>
        </p:grpSpPr>
        <p:sp>
          <p:nvSpPr>
            <p:cNvPr id="41" name="Rounded Rectangle 40"/>
            <p:cNvSpPr/>
            <p:nvPr/>
          </p:nvSpPr>
          <p:spPr>
            <a:xfrm>
              <a:off x="1374864" y="2486938"/>
              <a:ext cx="1017431" cy="48939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JIRA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Issues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329163" y="2435891"/>
              <a:ext cx="1017431" cy="48939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JIRA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Issues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1283462" y="2384844"/>
              <a:ext cx="1017431" cy="48939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JIRA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Issues</a:t>
              </a:r>
            </a:p>
          </p:txBody>
        </p:sp>
      </p:grpSp>
      <p:sp>
        <p:nvSpPr>
          <p:cNvPr id="44" name="Freeform 43"/>
          <p:cNvSpPr/>
          <p:nvPr/>
        </p:nvSpPr>
        <p:spPr>
          <a:xfrm rot="194120">
            <a:off x="2750832" y="2109046"/>
            <a:ext cx="489559" cy="342900"/>
          </a:xfrm>
          <a:custGeom>
            <a:avLst/>
            <a:gdLst>
              <a:gd name="connsiteX0" fmla="*/ 0 w 508715"/>
              <a:gd name="connsiteY0" fmla="*/ 457200 h 457200"/>
              <a:gd name="connsiteX1" fmla="*/ 218941 w 508715"/>
              <a:gd name="connsiteY1" fmla="*/ 425003 h 457200"/>
              <a:gd name="connsiteX2" fmla="*/ 437882 w 508715"/>
              <a:gd name="connsiteY2" fmla="*/ 289775 h 457200"/>
              <a:gd name="connsiteX3" fmla="*/ 508715 w 508715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715" h="457200">
                <a:moveTo>
                  <a:pt x="0" y="457200"/>
                </a:moveTo>
                <a:cubicBezTo>
                  <a:pt x="72980" y="455053"/>
                  <a:pt x="145961" y="452907"/>
                  <a:pt x="218941" y="425003"/>
                </a:cubicBezTo>
                <a:cubicBezTo>
                  <a:pt x="291921" y="397099"/>
                  <a:pt x="389586" y="360609"/>
                  <a:pt x="437882" y="289775"/>
                </a:cubicBezTo>
                <a:cubicBezTo>
                  <a:pt x="486178" y="218941"/>
                  <a:pt x="497446" y="109470"/>
                  <a:pt x="508715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Freeform 44"/>
          <p:cNvSpPr/>
          <p:nvPr/>
        </p:nvSpPr>
        <p:spPr>
          <a:xfrm rot="194120">
            <a:off x="3605898" y="2645847"/>
            <a:ext cx="489559" cy="342900"/>
          </a:xfrm>
          <a:custGeom>
            <a:avLst/>
            <a:gdLst>
              <a:gd name="connsiteX0" fmla="*/ 0 w 508715"/>
              <a:gd name="connsiteY0" fmla="*/ 457200 h 457200"/>
              <a:gd name="connsiteX1" fmla="*/ 218941 w 508715"/>
              <a:gd name="connsiteY1" fmla="*/ 425003 h 457200"/>
              <a:gd name="connsiteX2" fmla="*/ 437882 w 508715"/>
              <a:gd name="connsiteY2" fmla="*/ 289775 h 457200"/>
              <a:gd name="connsiteX3" fmla="*/ 508715 w 508715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715" h="457200">
                <a:moveTo>
                  <a:pt x="0" y="457200"/>
                </a:moveTo>
                <a:cubicBezTo>
                  <a:pt x="72980" y="455053"/>
                  <a:pt x="145961" y="452907"/>
                  <a:pt x="218941" y="425003"/>
                </a:cubicBezTo>
                <a:cubicBezTo>
                  <a:pt x="291921" y="397099"/>
                  <a:pt x="389586" y="360609"/>
                  <a:pt x="437882" y="289775"/>
                </a:cubicBezTo>
                <a:cubicBezTo>
                  <a:pt x="486178" y="218941"/>
                  <a:pt x="497446" y="109470"/>
                  <a:pt x="508715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Freeform 45"/>
          <p:cNvSpPr/>
          <p:nvPr/>
        </p:nvSpPr>
        <p:spPr>
          <a:xfrm rot="821044">
            <a:off x="3292020" y="3515756"/>
            <a:ext cx="489559" cy="342900"/>
          </a:xfrm>
          <a:custGeom>
            <a:avLst/>
            <a:gdLst>
              <a:gd name="connsiteX0" fmla="*/ 0 w 508715"/>
              <a:gd name="connsiteY0" fmla="*/ 457200 h 457200"/>
              <a:gd name="connsiteX1" fmla="*/ 218941 w 508715"/>
              <a:gd name="connsiteY1" fmla="*/ 425003 h 457200"/>
              <a:gd name="connsiteX2" fmla="*/ 437882 w 508715"/>
              <a:gd name="connsiteY2" fmla="*/ 289775 h 457200"/>
              <a:gd name="connsiteX3" fmla="*/ 508715 w 508715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715" h="457200">
                <a:moveTo>
                  <a:pt x="0" y="457200"/>
                </a:moveTo>
                <a:cubicBezTo>
                  <a:pt x="72980" y="455053"/>
                  <a:pt x="145961" y="452907"/>
                  <a:pt x="218941" y="425003"/>
                </a:cubicBezTo>
                <a:cubicBezTo>
                  <a:pt x="291921" y="397099"/>
                  <a:pt x="389586" y="360609"/>
                  <a:pt x="437882" y="289775"/>
                </a:cubicBezTo>
                <a:cubicBezTo>
                  <a:pt x="486178" y="218941"/>
                  <a:pt x="497446" y="109470"/>
                  <a:pt x="508715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TextBox 46"/>
          <p:cNvSpPr txBox="1"/>
          <p:nvPr/>
        </p:nvSpPr>
        <p:spPr>
          <a:xfrm>
            <a:off x="3121872" y="2273732"/>
            <a:ext cx="704039" cy="33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788" dirty="0"/>
              <a:t>Document</a:t>
            </a:r>
          </a:p>
          <a:p>
            <a:r>
              <a:rPr lang="en-US" sz="788" dirty="0"/>
              <a:t>feedback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757482" y="2207735"/>
            <a:ext cx="831625" cy="443618"/>
            <a:chOff x="1283462" y="2384844"/>
            <a:chExt cx="1108833" cy="591491"/>
          </a:xfrm>
          <a:solidFill>
            <a:srgbClr val="CCECFF"/>
          </a:solidFill>
        </p:grpSpPr>
        <p:sp>
          <p:nvSpPr>
            <p:cNvPr id="49" name="Rounded Rectangle 48"/>
            <p:cNvSpPr/>
            <p:nvPr/>
          </p:nvSpPr>
          <p:spPr>
            <a:xfrm>
              <a:off x="1374864" y="2486938"/>
              <a:ext cx="1017431" cy="48939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JIRA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Issues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329163" y="2435891"/>
              <a:ext cx="1017431" cy="48939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JIRA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Issues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283462" y="2384844"/>
              <a:ext cx="1017431" cy="48939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JIRA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Issues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033528" y="2708876"/>
            <a:ext cx="704039" cy="33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788" dirty="0"/>
              <a:t>Document</a:t>
            </a:r>
          </a:p>
          <a:p>
            <a:r>
              <a:rPr lang="en-US" sz="788" dirty="0"/>
              <a:t>feedback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3757482" y="3177676"/>
            <a:ext cx="831625" cy="443618"/>
            <a:chOff x="1283462" y="2384844"/>
            <a:chExt cx="1108833" cy="591491"/>
          </a:xfrm>
          <a:solidFill>
            <a:srgbClr val="CCECFF"/>
          </a:solidFill>
        </p:grpSpPr>
        <p:sp>
          <p:nvSpPr>
            <p:cNvPr id="54" name="Rounded Rectangle 53"/>
            <p:cNvSpPr/>
            <p:nvPr/>
          </p:nvSpPr>
          <p:spPr>
            <a:xfrm>
              <a:off x="1374864" y="2486938"/>
              <a:ext cx="1017431" cy="48939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JIRA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Issues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1329163" y="2435891"/>
              <a:ext cx="1017431" cy="48939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JIRA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Issues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283462" y="2384844"/>
              <a:ext cx="1017431" cy="48939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JIRA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Issues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747941" y="3648591"/>
            <a:ext cx="704039" cy="33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788" dirty="0"/>
              <a:t>Document</a:t>
            </a:r>
          </a:p>
          <a:p>
            <a:r>
              <a:rPr lang="en-US" sz="788" dirty="0"/>
              <a:t>feedback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624011" y="4068198"/>
            <a:ext cx="500458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788" dirty="0"/>
              <a:t>Result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4134341" y="4257922"/>
            <a:ext cx="843837" cy="1033008"/>
            <a:chOff x="2482951" y="4212275"/>
            <a:chExt cx="1125115" cy="1377344"/>
          </a:xfrm>
        </p:grpSpPr>
        <p:grpSp>
          <p:nvGrpSpPr>
            <p:cNvPr id="60" name="Group 59"/>
            <p:cNvGrpSpPr/>
            <p:nvPr/>
          </p:nvGrpSpPr>
          <p:grpSpPr>
            <a:xfrm>
              <a:off x="2482951" y="4212275"/>
              <a:ext cx="1076454" cy="1377344"/>
              <a:chOff x="2204413" y="3455330"/>
              <a:chExt cx="1656024" cy="2092617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4413" y="3455330"/>
                <a:ext cx="1376979" cy="17491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0222" y="3524018"/>
                <a:ext cx="1376979" cy="17491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6031" y="3592706"/>
                <a:ext cx="1376979" cy="17491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1840" y="3661394"/>
                <a:ext cx="1376979" cy="17491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7649" y="3730082"/>
                <a:ext cx="1376979" cy="17491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3458" y="3798770"/>
                <a:ext cx="1376979" cy="17491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61" name="TextBox 60"/>
            <p:cNvSpPr txBox="1"/>
            <p:nvPr/>
          </p:nvSpPr>
          <p:spPr>
            <a:xfrm>
              <a:off x="2624464" y="4905860"/>
              <a:ext cx="983602" cy="287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ICDs/IDL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941525" y="4457610"/>
            <a:ext cx="1061509" cy="21358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r>
              <a:rPr lang="en-US" sz="750" dirty="0"/>
              <a:t>Four-month cycle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2646380" y="4713783"/>
            <a:ext cx="1458363" cy="228600"/>
            <a:chOff x="3518080" y="5300279"/>
            <a:chExt cx="2164757" cy="304800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3518080" y="5300279"/>
              <a:ext cx="1859957" cy="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3670480" y="5452679"/>
              <a:ext cx="1859957" cy="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3822880" y="5605079"/>
              <a:ext cx="1859957" cy="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3575045" y="5265693"/>
            <a:ext cx="2005677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000" dirty="0"/>
              <a:t>Release ICDs</a:t>
            </a:r>
          </a:p>
          <a:p>
            <a:pPr algn="ctr"/>
            <a:r>
              <a:rPr lang="en-US" sz="1000" dirty="0"/>
              <a:t>Four-month cycle – Distro D</a:t>
            </a:r>
          </a:p>
          <a:p>
            <a:pPr algn="ctr"/>
            <a:r>
              <a:rPr lang="en-US" sz="800" dirty="0"/>
              <a:t>(Feb 2021, June 2021, Oct 2021)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-188015" y="4497974"/>
            <a:ext cx="1807739" cy="588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Recommend for</a:t>
            </a:r>
            <a:br>
              <a:rPr lang="en-US" sz="1200" dirty="0"/>
            </a:br>
            <a:r>
              <a:rPr lang="en-US" sz="1200" dirty="0"/>
              <a:t>R&amp;D and Prototyping</a:t>
            </a:r>
          </a:p>
          <a:p>
            <a:pPr algn="r"/>
            <a:r>
              <a:rPr lang="en-US" sz="825" dirty="0"/>
              <a:t>(updates rarely back out…)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027211" y="4694103"/>
            <a:ext cx="1230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Specified on Contracts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1774058" y="4288205"/>
            <a:ext cx="853535" cy="1001241"/>
            <a:chOff x="2365408" y="4574607"/>
            <a:chExt cx="1138046" cy="1334988"/>
          </a:xfrm>
        </p:grpSpPr>
        <p:grpSp>
          <p:nvGrpSpPr>
            <p:cNvPr id="85" name="Group 84"/>
            <p:cNvGrpSpPr/>
            <p:nvPr/>
          </p:nvGrpSpPr>
          <p:grpSpPr>
            <a:xfrm>
              <a:off x="2365408" y="4574607"/>
              <a:ext cx="1068484" cy="1334988"/>
              <a:chOff x="8776952" y="2880194"/>
              <a:chExt cx="984610" cy="1259151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76952" y="2880194"/>
                <a:ext cx="847505" cy="108133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04373" y="2915757"/>
                <a:ext cx="847505" cy="108133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31794" y="2951320"/>
                <a:ext cx="847505" cy="108133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9215" y="2986883"/>
                <a:ext cx="847505" cy="108133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86636" y="3022446"/>
                <a:ext cx="847505" cy="108133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14057" y="3058009"/>
                <a:ext cx="847505" cy="108133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90" name="TextBox 89"/>
            <p:cNvSpPr txBox="1"/>
            <p:nvPr/>
          </p:nvSpPr>
          <p:spPr>
            <a:xfrm>
              <a:off x="2519852" y="5236382"/>
              <a:ext cx="983602" cy="287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ICDs/IDL</a:t>
              </a: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1852227" y="1693854"/>
            <a:ext cx="922272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Prioritize,</a:t>
            </a:r>
          </a:p>
          <a:p>
            <a:r>
              <a:rPr lang="en-US" sz="825" dirty="0"/>
              <a:t>Assess,</a:t>
            </a:r>
          </a:p>
          <a:p>
            <a:r>
              <a:rPr lang="en-US" sz="825" dirty="0"/>
              <a:t>Approve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452562" y="4043235"/>
            <a:ext cx="993192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Implement ICD/IDL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92656" y="1814930"/>
            <a:ext cx="4281000" cy="3917031"/>
            <a:chOff x="6523544" y="1276906"/>
            <a:chExt cx="5708001" cy="5222709"/>
          </a:xfrm>
        </p:grpSpPr>
        <p:sp>
          <p:nvSpPr>
            <p:cNvPr id="99" name="Rectangle 98"/>
            <p:cNvSpPr/>
            <p:nvPr/>
          </p:nvSpPr>
          <p:spPr>
            <a:xfrm>
              <a:off x="8339419" y="1619923"/>
              <a:ext cx="1004552" cy="643943"/>
            </a:xfrm>
            <a:prstGeom prst="rect">
              <a:avLst/>
            </a:prstGeom>
            <a:solidFill>
              <a:srgbClr val="FFFFCC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PMS 406 </a:t>
              </a:r>
            </a:p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PM Review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6614879" y="3330391"/>
              <a:ext cx="1170743" cy="1622852"/>
            </a:xfrm>
            <a:custGeom>
              <a:avLst/>
              <a:gdLst>
                <a:gd name="connsiteX0" fmla="*/ 0 w 508715"/>
                <a:gd name="connsiteY0" fmla="*/ 457200 h 457200"/>
                <a:gd name="connsiteX1" fmla="*/ 218941 w 508715"/>
                <a:gd name="connsiteY1" fmla="*/ 425003 h 457200"/>
                <a:gd name="connsiteX2" fmla="*/ 437882 w 508715"/>
                <a:gd name="connsiteY2" fmla="*/ 289775 h 457200"/>
                <a:gd name="connsiteX3" fmla="*/ 508715 w 508715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715" h="457200">
                  <a:moveTo>
                    <a:pt x="0" y="457200"/>
                  </a:moveTo>
                  <a:cubicBezTo>
                    <a:pt x="72980" y="455053"/>
                    <a:pt x="145961" y="452907"/>
                    <a:pt x="218941" y="425003"/>
                  </a:cubicBezTo>
                  <a:cubicBezTo>
                    <a:pt x="291921" y="397099"/>
                    <a:pt x="389586" y="360609"/>
                    <a:pt x="437882" y="289775"/>
                  </a:cubicBezTo>
                  <a:cubicBezTo>
                    <a:pt x="486178" y="218941"/>
                    <a:pt x="497446" y="109470"/>
                    <a:pt x="508715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9796606" y="2346924"/>
              <a:ext cx="1357134" cy="643943"/>
            </a:xfrm>
            <a:prstGeom prst="rect">
              <a:avLst/>
            </a:prstGeom>
            <a:solidFill>
              <a:srgbClr val="FFFFCC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NAVSEA Public Release Review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9369561" y="3444181"/>
              <a:ext cx="1004552" cy="643943"/>
            </a:xfrm>
            <a:prstGeom prst="rect">
              <a:avLst/>
            </a:prstGeom>
            <a:solidFill>
              <a:srgbClr val="FFFFCC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Final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Signoff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440207" y="2686447"/>
              <a:ext cx="1004552" cy="643943"/>
            </a:xfrm>
            <a:prstGeom prst="rect">
              <a:avLst/>
            </a:prstGeom>
            <a:solidFill>
              <a:srgbClr val="FFFFCC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PMS 406 </a:t>
              </a:r>
            </a:p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Technical</a:t>
              </a:r>
            </a:p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Review</a:t>
              </a:r>
            </a:p>
          </p:txBody>
        </p:sp>
        <p:pic>
          <p:nvPicPr>
            <p:cNvPr id="98" name="Content Placeholder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0322">
              <a:off x="8244814" y="2063272"/>
              <a:ext cx="1751738" cy="1751738"/>
            </a:xfrm>
            <a:prstGeom prst="rect">
              <a:avLst/>
            </a:prstGeom>
          </p:spPr>
        </p:pic>
        <p:sp>
          <p:nvSpPr>
            <p:cNvPr id="100" name="Freeform 99"/>
            <p:cNvSpPr/>
            <p:nvPr/>
          </p:nvSpPr>
          <p:spPr>
            <a:xfrm rot="11736954" flipH="1">
              <a:off x="10282257" y="3859057"/>
              <a:ext cx="541387" cy="631234"/>
            </a:xfrm>
            <a:custGeom>
              <a:avLst/>
              <a:gdLst>
                <a:gd name="connsiteX0" fmla="*/ 0 w 508715"/>
                <a:gd name="connsiteY0" fmla="*/ 457200 h 457200"/>
                <a:gd name="connsiteX1" fmla="*/ 218941 w 508715"/>
                <a:gd name="connsiteY1" fmla="*/ 425003 h 457200"/>
                <a:gd name="connsiteX2" fmla="*/ 437882 w 508715"/>
                <a:gd name="connsiteY2" fmla="*/ 289775 h 457200"/>
                <a:gd name="connsiteX3" fmla="*/ 508715 w 508715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715" h="457200">
                  <a:moveTo>
                    <a:pt x="0" y="457200"/>
                  </a:moveTo>
                  <a:cubicBezTo>
                    <a:pt x="72980" y="455053"/>
                    <a:pt x="145961" y="452907"/>
                    <a:pt x="218941" y="425003"/>
                  </a:cubicBezTo>
                  <a:cubicBezTo>
                    <a:pt x="291921" y="397099"/>
                    <a:pt x="389586" y="360609"/>
                    <a:pt x="437882" y="289775"/>
                  </a:cubicBezTo>
                  <a:cubicBezTo>
                    <a:pt x="486178" y="218941"/>
                    <a:pt x="497446" y="109470"/>
                    <a:pt x="508715" y="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180974" y="4262516"/>
              <a:ext cx="513389" cy="225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050"/>
              </a:lvl1pPr>
            </a:lstStyle>
            <a:p>
              <a:r>
                <a:rPr lang="en-US" sz="500" dirty="0"/>
                <a:t>Result</a:t>
              </a: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10032863" y="4536836"/>
              <a:ext cx="1076454" cy="1377344"/>
              <a:chOff x="2482951" y="4212275"/>
              <a:chExt cx="1076454" cy="1377344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2482951" y="4212275"/>
                <a:ext cx="1076454" cy="1377344"/>
                <a:chOff x="2204413" y="3455330"/>
                <a:chExt cx="1656024" cy="2092617"/>
              </a:xfrm>
            </p:grpSpPr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04413" y="3455330"/>
                  <a:ext cx="1376979" cy="174917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06" name="Picture 105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60222" y="3524018"/>
                  <a:ext cx="1376979" cy="174917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07" name="Picture 10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16031" y="3592706"/>
                  <a:ext cx="1376979" cy="174917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08" name="Picture 10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71840" y="3661394"/>
                  <a:ext cx="1376979" cy="174917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09" name="Picture 10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27649" y="3730082"/>
                  <a:ext cx="1376979" cy="174917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10" name="Picture 10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83458" y="3798770"/>
                  <a:ext cx="1376979" cy="174917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104" name="TextBox 103"/>
              <p:cNvSpPr txBox="1"/>
              <p:nvPr/>
            </p:nvSpPr>
            <p:spPr>
              <a:xfrm>
                <a:off x="2718103" y="4769318"/>
                <a:ext cx="7997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1" dirty="0"/>
                  <a:t>ICDs/IDL</a:t>
                </a:r>
              </a:p>
              <a:p>
                <a:pPr algn="ctr"/>
                <a:r>
                  <a:rPr lang="en-US" sz="600" b="1" dirty="0" err="1"/>
                  <a:t>Disto</a:t>
                </a:r>
                <a:r>
                  <a:rPr lang="en-US" sz="600" b="1" dirty="0"/>
                  <a:t> A</a:t>
                </a:r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9003835" y="5904580"/>
              <a:ext cx="3227710" cy="595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Release ICDs</a:t>
              </a:r>
            </a:p>
            <a:p>
              <a:pPr algn="ctr"/>
              <a:r>
                <a:rPr lang="en-US" sz="800" dirty="0"/>
                <a:t>Distro D to Distro A</a:t>
              </a:r>
            </a:p>
            <a:p>
              <a:pPr algn="ctr"/>
              <a:r>
                <a:rPr lang="en-US" sz="600" dirty="0"/>
                <a:t>(Review Dependent Dates)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373638" y="4577863"/>
              <a:ext cx="164108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/>
                <a:t>Specified on Contracts</a:t>
              </a:r>
            </a:p>
            <a:p>
              <a:pPr algn="r"/>
              <a:endParaRPr lang="en-US" sz="100" dirty="0"/>
            </a:p>
            <a:p>
              <a:pPr algn="r"/>
              <a:r>
                <a:rPr lang="en-US" sz="1000" dirty="0"/>
                <a:t>Useable for industry products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772839" y="2533764"/>
              <a:ext cx="729260" cy="779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050"/>
              </a:lvl1pPr>
            </a:lstStyle>
            <a:p>
              <a:pPr algn="ctr"/>
              <a:r>
                <a:rPr lang="en-US" sz="800" b="1" dirty="0">
                  <a:solidFill>
                    <a:srgbClr val="FF0000"/>
                  </a:solidFill>
                </a:rPr>
                <a:t>Four</a:t>
              </a:r>
            </a:p>
            <a:p>
              <a:pPr algn="ctr"/>
              <a:r>
                <a:rPr lang="en-US" sz="800" b="1" dirty="0">
                  <a:solidFill>
                    <a:srgbClr val="FF0000"/>
                  </a:solidFill>
                </a:rPr>
                <a:t>Month</a:t>
              </a:r>
            </a:p>
            <a:p>
              <a:pPr algn="ctr"/>
              <a:r>
                <a:rPr lang="en-US" sz="800" b="1" dirty="0">
                  <a:solidFill>
                    <a:srgbClr val="FF0000"/>
                  </a:solidFill>
                </a:rPr>
                <a:t>Cycle</a:t>
              </a:r>
            </a:p>
            <a:p>
              <a:pPr algn="ctr"/>
              <a:r>
                <a:rPr lang="en-US" sz="8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1064522" y="4861193"/>
              <a:ext cx="109000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Ongoing…</a:t>
              </a:r>
            </a:p>
            <a:p>
              <a:pPr algn="ctr"/>
              <a:r>
                <a:rPr lang="en-US" sz="800" dirty="0"/>
                <a:t>Distro A will lag Distro D</a:t>
              </a:r>
              <a:endParaRPr lang="en-US" sz="6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0117143" y="1276906"/>
              <a:ext cx="1839239" cy="738664"/>
            </a:xfrm>
            <a:prstGeom prst="rect">
              <a:avLst/>
            </a:prstGeom>
            <a:solidFill>
              <a:srgbClr val="FFFF00">
                <a:alpha val="39000"/>
              </a:srgbClr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FF0000"/>
                  </a:solidFill>
                </a:rPr>
                <a:t>Goal is to  compress this cycle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0237109" y="5678539"/>
              <a:ext cx="858790" cy="2199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523544" y="1642401"/>
              <a:ext cx="1541448" cy="574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FF0000"/>
                  </a:solidFill>
                </a:rPr>
                <a:t>DISTRO A</a:t>
              </a:r>
            </a:p>
            <a:p>
              <a:pPr algn="ctr"/>
              <a:r>
                <a:rPr lang="en-US" sz="1050" dirty="0">
                  <a:solidFill>
                    <a:srgbClr val="FF0000"/>
                  </a:solidFill>
                </a:rPr>
                <a:t>Release Cycle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2517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839" y="447995"/>
            <a:ext cx="5314950" cy="276999"/>
          </a:xfrm>
        </p:spPr>
        <p:txBody>
          <a:bodyPr/>
          <a:lstStyle/>
          <a:p>
            <a:r>
              <a:rPr lang="en-US" sz="2400" dirty="0"/>
              <a:t>Industry Participation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741" y="4765858"/>
            <a:ext cx="3939664" cy="1761274"/>
          </a:xfrm>
          <a:prstGeom prst="rect">
            <a:avLst/>
          </a:prstGeom>
          <a:ln w="63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47325" y="1285147"/>
            <a:ext cx="8662060" cy="395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4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2000" b="1"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b="1">
                <a:solidFill>
                  <a:srgbClr val="003366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600" b="1">
                <a:solidFill>
                  <a:srgbClr val="003366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600" b="1">
                <a:solidFill>
                  <a:srgbClr val="003366"/>
                </a:solidFill>
                <a:latin typeface="+mn-lt"/>
              </a:defRPr>
            </a:lvl5pPr>
            <a:lvl6pPr marL="25146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»"/>
              <a:defRPr sz="1600" b="1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»"/>
              <a:defRPr sz="1600" b="1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»"/>
              <a:defRPr sz="1600" b="1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»"/>
              <a:defRPr sz="1600" b="1">
                <a:solidFill>
                  <a:srgbClr val="003366"/>
                </a:solidFill>
                <a:latin typeface="+mn-lt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  <a:latin typeface="Century Gothic"/>
              </a:rPr>
              <a:t>Regularly scheduled industry forums (physical and virtual) – (275)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</a:rPr>
              <a:t>Open participation model </a:t>
            </a:r>
          </a:p>
          <a:p>
            <a:pPr lvl="1" defTabSz="739775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ea typeface="ＭＳ Ｐゴシック" pitchFamily="-65" charset="-128"/>
                <a:cs typeface="ＭＳ Ｐゴシック"/>
              </a:rPr>
              <a:t>Direct industry involvement through standard industry tools</a:t>
            </a:r>
          </a:p>
          <a:p>
            <a:pPr lvl="1" defTabSz="739775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ea typeface="ＭＳ Ｐゴシック" pitchFamily="-65" charset="-128"/>
                <a:cs typeface="ＭＳ Ｐゴシック"/>
              </a:rPr>
              <a:t>Atlassian tool set on Naval LIFT (Confluence, JIRA, Bitbucket)</a:t>
            </a:r>
          </a:p>
          <a:p>
            <a:pPr lvl="1" defTabSz="739775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ea typeface="ＭＳ Ｐゴシック"/>
                <a:cs typeface="ＭＳ Ｐゴシック"/>
              </a:rPr>
              <a:t>Industry can submit updated requests</a:t>
            </a:r>
          </a:p>
          <a:p>
            <a:pPr lvl="1" defTabSz="739775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ea typeface="ＭＳ Ｐゴシック" pitchFamily="-65" charset="-128"/>
                <a:cs typeface="ＭＳ Ｐゴシック"/>
              </a:rPr>
              <a:t>Industry can monitor evolution of UMAA standards via JIRA used by the UMAA board to specify updates and changes</a:t>
            </a:r>
          </a:p>
          <a:p>
            <a:pPr lvl="1" defTabSz="739775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ea typeface="ＭＳ Ｐゴシック" pitchFamily="-65" charset="-128"/>
                <a:cs typeface="ＭＳ Ｐゴシック"/>
              </a:rPr>
              <a:t>Continuous posting of updated developmental products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</a:rPr>
              <a:t>Reference Implementation Working Group (RWG)</a:t>
            </a:r>
          </a:p>
          <a:p>
            <a:pPr lvl="1" defTabSz="739775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ea typeface="ＭＳ Ｐゴシック"/>
                <a:cs typeface="ＭＳ Ｐゴシック"/>
              </a:rPr>
              <a:t>Ongoing example code responding to industry input to help boot-strap industry implementations, e.g., UMAA (How-To's) in Bitbucket</a:t>
            </a:r>
          </a:p>
          <a:p>
            <a:pPr lvl="1" defTabSz="739775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ea typeface="ＭＳ Ｐゴシック" pitchFamily="-65" charset="-128"/>
                <a:cs typeface="ＭＳ Ｐゴシック"/>
              </a:rPr>
              <a:t>Three RWG teams using UMAA ICD/IDL outputs</a:t>
            </a:r>
          </a:p>
          <a:p>
            <a:pPr marL="0" indent="0">
              <a:buNone/>
            </a:pPr>
            <a:endParaRPr lang="en-US" sz="1600" kern="0" dirty="0"/>
          </a:p>
          <a:p>
            <a:pPr lvl="1"/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1518611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Workflow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94" y="1246819"/>
            <a:ext cx="8096435" cy="530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31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UMAA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Released v5.2.1 April 20, 2022</a:t>
            </a:r>
          </a:p>
          <a:p>
            <a:r>
              <a:rPr lang="en-US" dirty="0"/>
              <a:t>Moving to a more controlled process</a:t>
            </a:r>
          </a:p>
          <a:p>
            <a:pPr marL="668020" lvl="1" indent="-245745"/>
            <a:r>
              <a:rPr lang="en-US">
                <a:ea typeface="ＭＳ Ｐゴシック"/>
              </a:rPr>
              <a:t>High-bar for breaking changes, requiring PMS 406 </a:t>
            </a:r>
            <a:r>
              <a:rPr lang="en-US" dirty="0">
                <a:ea typeface="ＭＳ Ｐゴシック"/>
              </a:rPr>
              <a:t>approval</a:t>
            </a:r>
          </a:p>
          <a:p>
            <a:pPr lvl="1"/>
            <a:r>
              <a:rPr lang="en-US" dirty="0"/>
              <a:t>Improved vetting and prototyping for new services</a:t>
            </a:r>
          </a:p>
          <a:p>
            <a:r>
              <a:rPr lang="en-US" dirty="0"/>
              <a:t>Transition from DI2E to Naval LIFT</a:t>
            </a:r>
          </a:p>
          <a:p>
            <a:r>
              <a:rPr lang="en-US" dirty="0"/>
              <a:t>Collaboration with PMS 406 Autonomy Framework Working Group (AFWG) to group services into components</a:t>
            </a:r>
          </a:p>
          <a:p>
            <a:r>
              <a:rPr lang="en-US" dirty="0"/>
              <a:t>Next Industry </a:t>
            </a:r>
            <a:r>
              <a:rPr lang="en-US"/>
              <a:t>Day tentatively late </a:t>
            </a:r>
            <a:r>
              <a:rPr lang="en-US" dirty="0"/>
              <a:t>Fall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97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3376" y="402852"/>
            <a:ext cx="4522137" cy="242374"/>
          </a:xfrm>
        </p:spPr>
        <p:txBody>
          <a:bodyPr/>
          <a:lstStyle/>
          <a:p>
            <a:pPr defTabSz="912813">
              <a:lnSpc>
                <a:spcPct val="75000"/>
              </a:lnSpc>
            </a:pPr>
            <a:r>
              <a:rPr lang="en-US" i="1" kern="120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What is UMAA?</a:t>
            </a:r>
            <a:endParaRPr lang="en-US" i="1" kern="1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991" y="1926901"/>
            <a:ext cx="8648019" cy="469903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ea typeface="Verdana"/>
              </a:rPr>
              <a:t>UMAA’s goal is to “realize” a shared services approach:</a:t>
            </a:r>
            <a:endParaRPr lang="en-US" sz="1400" b="0" dirty="0" smtClean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/>
              <a:buChar char="l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Enable software reuse across programs and platforms</a:t>
            </a:r>
            <a:endParaRPr lang="en-US" sz="1400" b="0" dirty="0" smtClean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/>
              <a:buChar char="l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Provide government-owned interface definitions to enable software interoperability</a:t>
            </a:r>
            <a:endParaRPr lang="en-US" sz="1400" b="0" dirty="0" smtClean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/>
              <a:buChar char="l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ea typeface="Verdana"/>
              </a:rPr>
              <a:t>Enable the development of best-of-breed software components with standard interfaces</a:t>
            </a:r>
            <a:endParaRPr lang="en-US" sz="1400" b="0" dirty="0" smtClean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Wingdings"/>
              <a:buChar char="l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Enable industry contribution at a software component level versus only at a system level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/>
              </a:rPr>
              <a:t>UMAA </a:t>
            </a:r>
            <a:r>
              <a:rPr lang="en-US" sz="1400" u="sng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/>
              </a:rPr>
              <a:t>defines interfaces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ＭＳ Ｐゴシック"/>
              </a:rPr>
              <a:t> for common autonomy services for unmanned surface and undersea vehicles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  <a:ea typeface="ＭＳ Ｐゴシック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ea typeface="ＭＳ Ｐゴシック"/>
              </a:rPr>
              <a:t>UMAA enables the development of “software services” akin to software “libraries”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ea typeface="ＭＳ Ｐゴシック"/>
              </a:rPr>
              <a:t>UMAA enables the reuse of software services across programs that are developed as UMAA compliant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ea typeface="ＭＳ Ｐゴシック"/>
              </a:rPr>
              <a:t>UMAA specifies protocols leveraging the “Data Distribution Services” (DDS) Standard and expanding to enable interoperability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ea typeface="ＭＳ Ｐゴシック"/>
              </a:rPr>
              <a:t>UMAA is NOT “plug and play” - system engineering beyond the scope of UMAA is required for full interoperability of UMAA services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ea typeface="ＭＳ Ｐゴシック"/>
              </a:rPr>
              <a:t>UMAA does NOT implement or provide software (except for examples, i.e., reference implementations)</a:t>
            </a:r>
            <a:endParaRPr lang="en-US" sz="1400" dirty="0">
              <a:solidFill>
                <a:schemeClr val="accent1">
                  <a:lumMod val="50000"/>
                </a:schemeClr>
              </a:solidFill>
              <a:ea typeface="ＭＳ Ｐゴシック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83816"/>
            <a:ext cx="9144000" cy="646331"/>
          </a:xfrm>
          <a:prstGeom prst="rect">
            <a:avLst/>
          </a:prstGeom>
          <a:solidFill>
            <a:srgbClr val="FFFF00"/>
          </a:solidFill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 PMS 406 initiative to standardize interfaces to enable interoperability of system software for all USV and UUV programs </a:t>
            </a:r>
          </a:p>
        </p:txBody>
      </p:sp>
    </p:spTree>
    <p:extLst>
      <p:ext uri="{BB962C8B-B14F-4D97-AF65-F5344CB8AC3E}">
        <p14:creationId xmlns:p14="http://schemas.microsoft.com/office/powerpoint/2010/main" val="3110656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467" y="361328"/>
            <a:ext cx="5602491" cy="384982"/>
          </a:xfrm>
        </p:spPr>
        <p:txBody>
          <a:bodyPr/>
          <a:lstStyle/>
          <a:p>
            <a:pPr defTabSz="912813">
              <a:lnSpc>
                <a:spcPct val="75000"/>
              </a:lnSpc>
            </a:pPr>
            <a:r>
              <a:rPr lang="en-US" i="1" kern="1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Systems of Today</a:t>
            </a:r>
          </a:p>
        </p:txBody>
      </p:sp>
      <p:grpSp>
        <p:nvGrpSpPr>
          <p:cNvPr id="2058" name="Group 2057"/>
          <p:cNvGrpSpPr/>
          <p:nvPr/>
        </p:nvGrpSpPr>
        <p:grpSpPr>
          <a:xfrm>
            <a:off x="1191489" y="1717468"/>
            <a:ext cx="7197608" cy="3934255"/>
            <a:chOff x="1588652" y="1146957"/>
            <a:chExt cx="9596810" cy="5245673"/>
          </a:xfrm>
        </p:grpSpPr>
        <p:sp>
          <p:nvSpPr>
            <p:cNvPr id="91" name="Rounded Rectangle 90"/>
            <p:cNvSpPr/>
            <p:nvPr/>
          </p:nvSpPr>
          <p:spPr>
            <a:xfrm>
              <a:off x="1588652" y="1146957"/>
              <a:ext cx="3059548" cy="524567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550513" y="1146957"/>
              <a:ext cx="148926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</a:rPr>
                <a:t>Vehicles</a:t>
              </a: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8229599" y="1146957"/>
              <a:ext cx="2955863" cy="52353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9125675" y="1197668"/>
              <a:ext cx="17979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</a:rPr>
                <a:t>Payloads</a:t>
              </a: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811983" y="1156819"/>
              <a:ext cx="3312866" cy="115155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113825" y="1173848"/>
              <a:ext cx="263337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External C2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653089" y="1874709"/>
              <a:ext cx="945393" cy="2667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700" b="1" dirty="0">
                  <a:solidFill>
                    <a:prstClr val="black"/>
                  </a:solidFill>
                </a:rPr>
                <a:t>TOPSIDE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868029" y="1874993"/>
              <a:ext cx="657423" cy="2667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700" b="1" dirty="0">
                  <a:solidFill>
                    <a:prstClr val="black"/>
                  </a:solidFill>
                </a:rPr>
                <a:t>MOCU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693396" y="1874709"/>
              <a:ext cx="657423" cy="2667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700" b="1" dirty="0">
                  <a:solidFill>
                    <a:prstClr val="black"/>
                  </a:solidFill>
                </a:rPr>
                <a:t>CCS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417008" y="1878224"/>
              <a:ext cx="657423" cy="2667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700" b="1" dirty="0">
                  <a:solidFill>
                    <a:prstClr val="black"/>
                  </a:solidFill>
                </a:rPr>
                <a:t>Other</a:t>
              </a: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6889" y="2520994"/>
              <a:ext cx="1092768" cy="5316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573" y="4167344"/>
              <a:ext cx="1004888" cy="3600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Picture 2" descr="http://www.militaryaerospace.com/content/dam/mae/online-articles/2013/01/BlueView%208%20Jan%20201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0501" y="2552362"/>
              <a:ext cx="682217" cy="5019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4114" y="5223401"/>
              <a:ext cx="536279" cy="6212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9002" y="4023297"/>
              <a:ext cx="606849" cy="4236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7" name="Picture 13" descr="http://www.bluefinrobotics.com/assets/products/_resampled/SetRatioSize791207-BF-21-Silo-Large-Tailcone-791x205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483" y="5448254"/>
              <a:ext cx="1508183" cy="39086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735" y="3069932"/>
              <a:ext cx="1103592" cy="1008274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146" y="4638558"/>
              <a:ext cx="1544123" cy="5717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641" y="1590413"/>
              <a:ext cx="1740504" cy="7179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3351" y="1759839"/>
              <a:ext cx="1243479" cy="5293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7" name="Picture 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8783" y="3254099"/>
              <a:ext cx="750808" cy="605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117" descr="ASW Mission Package.jp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7947" y="4630404"/>
              <a:ext cx="982179" cy="824064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41" name="Cloud 40"/>
            <p:cNvSpPr/>
            <p:nvPr/>
          </p:nvSpPr>
          <p:spPr>
            <a:xfrm rot="517560">
              <a:off x="4767546" y="3011657"/>
              <a:ext cx="3331345" cy="202649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271008" y="3729668"/>
              <a:ext cx="2265475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prstClr val="white"/>
                  </a:solidFill>
                </a:rPr>
                <a:t>Mission</a:t>
              </a:r>
            </a:p>
            <a:p>
              <a:pPr algn="ctr"/>
              <a:r>
                <a:rPr lang="en-US" b="1" dirty="0">
                  <a:solidFill>
                    <a:prstClr val="white"/>
                  </a:solidFill>
                </a:rPr>
                <a:t>Autonomy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043555" y="1940058"/>
            <a:ext cx="3675776" cy="3309158"/>
            <a:chOff x="2724740" y="1443743"/>
            <a:chExt cx="4901034" cy="4412211"/>
          </a:xfrm>
        </p:grpSpPr>
        <p:sp>
          <p:nvSpPr>
            <p:cNvPr id="65" name="Rectangle 64"/>
            <p:cNvSpPr/>
            <p:nvPr/>
          </p:nvSpPr>
          <p:spPr>
            <a:xfrm>
              <a:off x="5355259" y="5227304"/>
              <a:ext cx="2270515" cy="6286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5405450" y="5371749"/>
              <a:ext cx="381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244"/>
            <p:cNvSpPr txBox="1">
              <a:spLocks noChangeArrowheads="1"/>
            </p:cNvSpPr>
            <p:nvPr/>
          </p:nvSpPr>
          <p:spPr bwMode="auto">
            <a:xfrm>
              <a:off x="5840425" y="5174447"/>
              <a:ext cx="17476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200" b="1" dirty="0">
                  <a:solidFill>
                    <a:prstClr val="black"/>
                  </a:solidFill>
                  <a:cs typeface="Arial" charset="0"/>
                </a:rPr>
                <a:t>Vehicle Interfaces</a:t>
              </a: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3896622" y="1443743"/>
              <a:ext cx="673690" cy="630941"/>
              <a:chOff x="2751637" y="925513"/>
              <a:chExt cx="673690" cy="630941"/>
            </a:xfrm>
          </p:grpSpPr>
          <p:sp>
            <p:nvSpPr>
              <p:cNvPr id="85" name="TextBox 165"/>
              <p:cNvSpPr txBox="1">
                <a:spLocks noChangeArrowheads="1"/>
              </p:cNvSpPr>
              <p:nvPr/>
            </p:nvSpPr>
            <p:spPr bwMode="auto">
              <a:xfrm>
                <a:off x="2751637" y="925513"/>
                <a:ext cx="673690" cy="630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US" altLang="en-US" sz="825" b="1" dirty="0">
                    <a:solidFill>
                      <a:prstClr val="black"/>
                    </a:solidFill>
                    <a:cs typeface="Arial" charset="0"/>
                  </a:rPr>
                  <a:t>Unique</a:t>
                </a:r>
              </a:p>
              <a:p>
                <a:pPr algn="ctr"/>
                <a:r>
                  <a:rPr lang="en-US" altLang="en-US" sz="825" b="1" dirty="0">
                    <a:solidFill>
                      <a:prstClr val="black"/>
                    </a:solidFill>
                    <a:cs typeface="Arial" charset="0"/>
                  </a:rPr>
                  <a:t>Vehicle</a:t>
                </a:r>
              </a:p>
              <a:p>
                <a:pPr algn="ctr"/>
                <a:r>
                  <a:rPr lang="en-US" altLang="en-US" sz="825" b="1" dirty="0">
                    <a:solidFill>
                      <a:prstClr val="black"/>
                    </a:solidFill>
                    <a:cs typeface="Arial" charset="0"/>
                  </a:rPr>
                  <a:t>I/Fs</a:t>
                </a: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2889250" y="1479550"/>
                <a:ext cx="43656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>
              <a:stCxn id="1035" idx="3"/>
            </p:cNvCxnSpPr>
            <p:nvPr/>
          </p:nvCxnSpPr>
          <p:spPr>
            <a:xfrm flipV="1">
              <a:off x="2880461" y="4039265"/>
              <a:ext cx="1987568" cy="3081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2" idx="3"/>
            </p:cNvCxnSpPr>
            <p:nvPr/>
          </p:nvCxnSpPr>
          <p:spPr>
            <a:xfrm>
              <a:off x="3688145" y="1949392"/>
              <a:ext cx="1667114" cy="11963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031" idx="3"/>
            </p:cNvCxnSpPr>
            <p:nvPr/>
          </p:nvCxnSpPr>
          <p:spPr>
            <a:xfrm>
              <a:off x="2859657" y="2786825"/>
              <a:ext cx="2337084" cy="66936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87" idx="3"/>
            </p:cNvCxnSpPr>
            <p:nvPr/>
          </p:nvCxnSpPr>
          <p:spPr>
            <a:xfrm flipV="1">
              <a:off x="3564666" y="4630404"/>
              <a:ext cx="1683463" cy="10132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102" idx="3"/>
            </p:cNvCxnSpPr>
            <p:nvPr/>
          </p:nvCxnSpPr>
          <p:spPr>
            <a:xfrm flipV="1">
              <a:off x="3503269" y="4409502"/>
              <a:ext cx="1424331" cy="51490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endCxn id="41" idx="2"/>
            </p:cNvCxnSpPr>
            <p:nvPr/>
          </p:nvCxnSpPr>
          <p:spPr>
            <a:xfrm>
              <a:off x="2724740" y="3624182"/>
              <a:ext cx="2071864" cy="1524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4061141" y="2020559"/>
            <a:ext cx="3454235" cy="3156339"/>
            <a:chOff x="5414854" y="1551078"/>
            <a:chExt cx="4605647" cy="4208452"/>
          </a:xfrm>
        </p:grpSpPr>
        <p:grpSp>
          <p:nvGrpSpPr>
            <p:cNvPr id="46" name="Group 45"/>
            <p:cNvGrpSpPr/>
            <p:nvPr/>
          </p:nvGrpSpPr>
          <p:grpSpPr>
            <a:xfrm>
              <a:off x="5414854" y="5390198"/>
              <a:ext cx="2238887" cy="369332"/>
              <a:chOff x="5414854" y="5390198"/>
              <a:chExt cx="2238887" cy="369332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5414854" y="5577540"/>
                <a:ext cx="381000" cy="0"/>
              </a:xfrm>
              <a:prstGeom prst="line">
                <a:avLst/>
              </a:prstGeom>
              <a:ln w="28575">
                <a:solidFill>
                  <a:srgbClr val="8F77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247"/>
              <p:cNvSpPr txBox="1">
                <a:spLocks noChangeArrowheads="1"/>
              </p:cNvSpPr>
              <p:nvPr/>
            </p:nvSpPr>
            <p:spPr bwMode="auto">
              <a:xfrm>
                <a:off x="5849829" y="5390198"/>
                <a:ext cx="180391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1200" b="1" dirty="0">
                    <a:solidFill>
                      <a:prstClr val="black"/>
                    </a:solidFill>
                    <a:cs typeface="Arial" charset="0"/>
                  </a:rPr>
                  <a:t>Payload Interfaces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8274542" y="1551078"/>
              <a:ext cx="712161" cy="630941"/>
              <a:chOff x="8274542" y="1551078"/>
              <a:chExt cx="712161" cy="630941"/>
            </a:xfrm>
          </p:grpSpPr>
          <p:sp>
            <p:nvSpPr>
              <p:cNvPr id="82" name="TextBox 162"/>
              <p:cNvSpPr txBox="1">
                <a:spLocks noChangeArrowheads="1"/>
              </p:cNvSpPr>
              <p:nvPr/>
            </p:nvSpPr>
            <p:spPr bwMode="auto">
              <a:xfrm>
                <a:off x="8274542" y="1551078"/>
                <a:ext cx="712161" cy="630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US" altLang="en-US" sz="825" b="1" dirty="0">
                    <a:solidFill>
                      <a:prstClr val="black"/>
                    </a:solidFill>
                    <a:cs typeface="Arial" charset="0"/>
                  </a:rPr>
                  <a:t>Unique</a:t>
                </a:r>
              </a:p>
              <a:p>
                <a:pPr algn="ctr"/>
                <a:r>
                  <a:rPr lang="en-US" altLang="en-US" sz="825" b="1" dirty="0">
                    <a:solidFill>
                      <a:prstClr val="black"/>
                    </a:solidFill>
                    <a:cs typeface="Arial" charset="0"/>
                  </a:rPr>
                  <a:t>Payload</a:t>
                </a:r>
              </a:p>
              <a:p>
                <a:pPr algn="ctr"/>
                <a:r>
                  <a:rPr lang="en-US" altLang="en-US" sz="825" b="1" dirty="0">
                    <a:solidFill>
                      <a:prstClr val="black"/>
                    </a:solidFill>
                    <a:cs typeface="Arial" charset="0"/>
                  </a:rPr>
                  <a:t>I/Fs</a:t>
                </a:r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8381385" y="2117816"/>
                <a:ext cx="47942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7296234" y="2024499"/>
              <a:ext cx="2724267" cy="3198902"/>
              <a:chOff x="7296234" y="2024499"/>
              <a:chExt cx="2724267" cy="3198902"/>
            </a:xfrm>
          </p:grpSpPr>
          <p:cxnSp>
            <p:nvCxnSpPr>
              <p:cNvPr id="96" name="Straight Connector 95"/>
              <p:cNvCxnSpPr>
                <a:stCxn id="13" idx="1"/>
              </p:cNvCxnSpPr>
              <p:nvPr/>
            </p:nvCxnSpPr>
            <p:spPr>
              <a:xfrm flipH="1">
                <a:off x="7296234" y="2024499"/>
                <a:ext cx="1917117" cy="1171977"/>
              </a:xfrm>
              <a:prstGeom prst="line">
                <a:avLst/>
              </a:prstGeom>
              <a:ln w="38100">
                <a:solidFill>
                  <a:srgbClr val="8F77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7" idx="1"/>
              </p:cNvCxnSpPr>
              <p:nvPr/>
            </p:nvCxnSpPr>
            <p:spPr>
              <a:xfrm flipH="1">
                <a:off x="7747200" y="2803321"/>
                <a:ext cx="2273301" cy="571164"/>
              </a:xfrm>
              <a:prstGeom prst="line">
                <a:avLst/>
              </a:prstGeom>
              <a:ln w="38100">
                <a:solidFill>
                  <a:srgbClr val="8F77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117" idx="1"/>
              </p:cNvCxnSpPr>
              <p:nvPr/>
            </p:nvCxnSpPr>
            <p:spPr>
              <a:xfrm flipH="1">
                <a:off x="8027289" y="3556664"/>
                <a:ext cx="1331494" cy="105574"/>
              </a:xfrm>
              <a:prstGeom prst="line">
                <a:avLst/>
              </a:prstGeom>
              <a:ln w="38100">
                <a:solidFill>
                  <a:srgbClr val="8F77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H="1" flipV="1">
                <a:off x="8027289" y="3930970"/>
                <a:ext cx="1771945" cy="213223"/>
              </a:xfrm>
              <a:prstGeom prst="line">
                <a:avLst/>
              </a:prstGeom>
              <a:ln w="38100">
                <a:solidFill>
                  <a:srgbClr val="8F77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stCxn id="118" idx="1"/>
              </p:cNvCxnSpPr>
              <p:nvPr/>
            </p:nvCxnSpPr>
            <p:spPr>
              <a:xfrm flipH="1" flipV="1">
                <a:off x="8027289" y="4385258"/>
                <a:ext cx="1740658" cy="657178"/>
              </a:xfrm>
              <a:prstGeom prst="line">
                <a:avLst/>
              </a:prstGeom>
              <a:ln w="38100">
                <a:solidFill>
                  <a:srgbClr val="8F77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endCxn id="2051" idx="0"/>
              </p:cNvCxnSpPr>
              <p:nvPr/>
            </p:nvCxnSpPr>
            <p:spPr>
              <a:xfrm>
                <a:off x="7849500" y="4536037"/>
                <a:ext cx="1212754" cy="687364"/>
              </a:xfrm>
              <a:prstGeom prst="line">
                <a:avLst/>
              </a:prstGeom>
              <a:ln w="38100">
                <a:solidFill>
                  <a:srgbClr val="8F77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Group 55"/>
          <p:cNvGrpSpPr/>
          <p:nvPr/>
        </p:nvGrpSpPr>
        <p:grpSpPr>
          <a:xfrm>
            <a:off x="3897556" y="2001287"/>
            <a:ext cx="1911734" cy="3326963"/>
            <a:chOff x="5196741" y="1525382"/>
            <a:chExt cx="2548978" cy="4435950"/>
          </a:xfrm>
        </p:grpSpPr>
        <p:grpSp>
          <p:nvGrpSpPr>
            <p:cNvPr id="55" name="Group 54"/>
            <p:cNvGrpSpPr/>
            <p:nvPr/>
          </p:nvGrpSpPr>
          <p:grpSpPr>
            <a:xfrm>
              <a:off x="5414854" y="5592000"/>
              <a:ext cx="1779129" cy="369332"/>
              <a:chOff x="5414854" y="5592000"/>
              <a:chExt cx="1779129" cy="369332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5414854" y="5777015"/>
                <a:ext cx="3810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247"/>
              <p:cNvSpPr txBox="1">
                <a:spLocks noChangeArrowheads="1"/>
              </p:cNvSpPr>
              <p:nvPr/>
            </p:nvSpPr>
            <p:spPr bwMode="auto">
              <a:xfrm>
                <a:off x="5848316" y="5592000"/>
                <a:ext cx="134566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1200" b="1" dirty="0">
                    <a:solidFill>
                      <a:prstClr val="black"/>
                    </a:solidFill>
                    <a:cs typeface="Arial" charset="0"/>
                  </a:rPr>
                  <a:t>C2 Interfaces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5196741" y="2151708"/>
              <a:ext cx="2548978" cy="1007551"/>
              <a:chOff x="5196741" y="2151708"/>
              <a:chExt cx="2548978" cy="1176254"/>
            </a:xfrm>
          </p:grpSpPr>
          <p:cxnSp>
            <p:nvCxnSpPr>
              <p:cNvPr id="95" name="Straight Connector 94"/>
              <p:cNvCxnSpPr>
                <a:stCxn id="104" idx="2"/>
              </p:cNvCxnSpPr>
              <p:nvPr/>
            </p:nvCxnSpPr>
            <p:spPr>
              <a:xfrm>
                <a:off x="5196741" y="2152040"/>
                <a:ext cx="725088" cy="1175922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stCxn id="103" idx="2"/>
              </p:cNvCxnSpPr>
              <p:nvPr/>
            </p:nvCxnSpPr>
            <p:spPr>
              <a:xfrm>
                <a:off x="6125786" y="2151708"/>
                <a:ext cx="86328" cy="107197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stCxn id="106" idx="2"/>
                <a:endCxn id="41" idx="3"/>
              </p:cNvCxnSpPr>
              <p:nvPr/>
            </p:nvCxnSpPr>
            <p:spPr>
              <a:xfrm flipH="1">
                <a:off x="6567811" y="2151708"/>
                <a:ext cx="454296" cy="1151055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stCxn id="108" idx="2"/>
              </p:cNvCxnSpPr>
              <p:nvPr/>
            </p:nvCxnSpPr>
            <p:spPr>
              <a:xfrm flipH="1">
                <a:off x="7022107" y="2155810"/>
                <a:ext cx="723612" cy="1117644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111"/>
            <p:cNvGrpSpPr/>
            <p:nvPr/>
          </p:nvGrpSpPr>
          <p:grpSpPr>
            <a:xfrm>
              <a:off x="5682580" y="1525382"/>
              <a:ext cx="1460231" cy="292388"/>
              <a:chOff x="2358370" y="904493"/>
              <a:chExt cx="1460231" cy="292388"/>
            </a:xfrm>
          </p:grpSpPr>
          <p:sp>
            <p:nvSpPr>
              <p:cNvPr id="115" name="TextBox 165"/>
              <p:cNvSpPr txBox="1">
                <a:spLocks noChangeArrowheads="1"/>
              </p:cNvSpPr>
              <p:nvPr/>
            </p:nvSpPr>
            <p:spPr bwMode="auto">
              <a:xfrm>
                <a:off x="2358370" y="904493"/>
                <a:ext cx="1460231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US" altLang="en-US" sz="825" b="1" dirty="0">
                    <a:solidFill>
                      <a:prstClr val="black"/>
                    </a:solidFill>
                    <a:cs typeface="Arial" charset="0"/>
                  </a:rPr>
                  <a:t>Unique C2 Interfaces</a:t>
                </a:r>
              </a:p>
            </p:txBody>
          </p:sp>
          <p:cxnSp>
            <p:nvCxnSpPr>
              <p:cNvPr id="116" name="Straight Connector 115"/>
              <p:cNvCxnSpPr/>
              <p:nvPr/>
            </p:nvCxnSpPr>
            <p:spPr>
              <a:xfrm>
                <a:off x="2494006" y="1117745"/>
                <a:ext cx="1142711" cy="23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8" name="Straight Connector 77"/>
          <p:cNvCxnSpPr/>
          <p:nvPr/>
        </p:nvCxnSpPr>
        <p:spPr>
          <a:xfrm flipH="1" flipV="1">
            <a:off x="4830934" y="3606753"/>
            <a:ext cx="701024" cy="2246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1626627" y="1197701"/>
            <a:ext cx="6039517" cy="5215556"/>
            <a:chOff x="2755668" y="395283"/>
            <a:chExt cx="6885672" cy="6132806"/>
          </a:xfrm>
        </p:grpSpPr>
        <p:sp>
          <p:nvSpPr>
            <p:cNvPr id="2068" name="TextBox 2067"/>
            <p:cNvSpPr txBox="1"/>
            <p:nvPr/>
          </p:nvSpPr>
          <p:spPr>
            <a:xfrm>
              <a:off x="5246747" y="2980736"/>
              <a:ext cx="2855395" cy="307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FF00"/>
                  </a:solidFill>
                </a:rPr>
                <a:t>Veh</a:t>
              </a:r>
              <a:r>
                <a:rPr lang="en-US" sz="1100" b="1" baseline="-25000" dirty="0">
                  <a:solidFill>
                    <a:srgbClr val="FFFF00"/>
                  </a:solidFill>
                </a:rPr>
                <a:t>1..n</a:t>
              </a:r>
              <a:r>
                <a:rPr lang="en-US" sz="1100" b="1" dirty="0">
                  <a:solidFill>
                    <a:srgbClr val="FFFF00"/>
                  </a:solidFill>
                </a:rPr>
                <a:t> x Payld</a:t>
              </a:r>
              <a:r>
                <a:rPr lang="en-US" sz="1100" b="1" baseline="-25000" dirty="0">
                  <a:solidFill>
                    <a:srgbClr val="FFFF00"/>
                  </a:solidFill>
                </a:rPr>
                <a:t>1..m</a:t>
              </a:r>
              <a:r>
                <a:rPr lang="en-US" sz="1100" b="1" dirty="0">
                  <a:solidFill>
                    <a:srgbClr val="FFFF00"/>
                  </a:solidFill>
                </a:rPr>
                <a:t> x C2</a:t>
              </a:r>
              <a:r>
                <a:rPr lang="en-US" sz="1100" b="1" baseline="-25000" dirty="0">
                  <a:solidFill>
                    <a:srgbClr val="FFFF00"/>
                  </a:solidFill>
                </a:rPr>
                <a:t>1…r</a:t>
              </a:r>
            </a:p>
          </p:txBody>
        </p:sp>
        <p:sp>
          <p:nvSpPr>
            <p:cNvPr id="61" name="Curved Up Ribbon 60"/>
            <p:cNvSpPr/>
            <p:nvPr/>
          </p:nvSpPr>
          <p:spPr>
            <a:xfrm>
              <a:off x="2755668" y="5948628"/>
              <a:ext cx="6885672" cy="579461"/>
            </a:xfrm>
            <a:prstGeom prst="ellipseRibbon2">
              <a:avLst>
                <a:gd name="adj1" fmla="val 16625"/>
                <a:gd name="adj2" fmla="val 100000"/>
                <a:gd name="adj3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i="1" dirty="0">
                  <a:solidFill>
                    <a:prstClr val="white"/>
                  </a:solidFill>
                </a:rPr>
                <a:t>Currently develop  a specific solution for each:</a:t>
              </a:r>
            </a:p>
            <a:p>
              <a:pPr algn="ctr">
                <a:defRPr/>
              </a:pPr>
              <a:r>
                <a:rPr lang="en-US" sz="1200" b="1" i="1" dirty="0">
                  <a:solidFill>
                    <a:srgbClr val="FFFF00"/>
                  </a:solidFill>
                </a:rPr>
                <a:t>vehicle – mission – payload – C2 combination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11127" y="395283"/>
              <a:ext cx="339452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003366"/>
                  </a:solidFill>
                </a:rPr>
                <a:t>(pick one of each)</a:t>
              </a:r>
              <a:endParaRPr lang="en-US" sz="1500" b="1" i="1" dirty="0"/>
            </a:p>
          </p:txBody>
        </p:sp>
      </p:grpSp>
      <p:sp>
        <p:nvSpPr>
          <p:cNvPr id="3" name="TextBox 2"/>
          <p:cNvSpPr txBox="1"/>
          <p:nvPr/>
        </p:nvSpPr>
        <p:spPr>
          <a:xfrm rot="16200000">
            <a:off x="-1187605" y="3534387"/>
            <a:ext cx="300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Motivation behind UMAA</a:t>
            </a:r>
          </a:p>
        </p:txBody>
      </p:sp>
    </p:spTree>
    <p:extLst>
      <p:ext uri="{BB962C8B-B14F-4D97-AF65-F5344CB8AC3E}">
        <p14:creationId xmlns:p14="http://schemas.microsoft.com/office/powerpoint/2010/main" val="2876886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69" y="363442"/>
            <a:ext cx="7886700" cy="384982"/>
          </a:xfrm>
        </p:spPr>
        <p:txBody>
          <a:bodyPr/>
          <a:lstStyle/>
          <a:p>
            <a:pPr defTabSz="912813">
              <a:lnSpc>
                <a:spcPct val="75000"/>
              </a:lnSpc>
            </a:pPr>
            <a:r>
              <a:rPr lang="en-US" i="1" kern="1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Interface Standards Approach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149449" y="1526581"/>
            <a:ext cx="2294661" cy="441176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686358" y="1527168"/>
            <a:ext cx="131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Vehicles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6224750" y="1547548"/>
            <a:ext cx="2233569" cy="439079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727754" y="1535403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Payloads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3608987" y="1526581"/>
            <a:ext cx="2484650" cy="106194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843395" y="1547548"/>
            <a:ext cx="197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External C2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544821" y="1896500"/>
            <a:ext cx="7470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Common C2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27" y="2747996"/>
            <a:ext cx="819576" cy="3987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40" y="3982758"/>
            <a:ext cx="753666" cy="270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 descr="http://www.militaryaerospace.com/content/dam/mae/online-articles/2013/01/BlueView%208%20Jan%202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926" y="2771522"/>
            <a:ext cx="511663" cy="376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136" y="4774801"/>
            <a:ext cx="402209" cy="465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802" y="3874723"/>
            <a:ext cx="455137" cy="317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7" name="Picture 13" descr="http://www.bluefinrobotics.com/assets/products/_resampled/SetRatioSize791207-BF-21-Silo-Large-Tailcone-791x20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23" y="4943441"/>
            <a:ext cx="1131137" cy="293152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2511" y="3159699"/>
            <a:ext cx="827694" cy="756206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20" y="4336169"/>
            <a:ext cx="1158092" cy="428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91" y="2050060"/>
            <a:ext cx="1305378" cy="5384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64" y="2177130"/>
            <a:ext cx="932609" cy="3969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7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637" y="3297825"/>
            <a:ext cx="563106" cy="45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17" descr="ASW Mission Package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511" y="4330053"/>
            <a:ext cx="736634" cy="61804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3" name="Rectangle 72"/>
          <p:cNvSpPr/>
          <p:nvPr/>
        </p:nvSpPr>
        <p:spPr>
          <a:xfrm>
            <a:off x="3986191" y="3601699"/>
            <a:ext cx="1699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Mission</a:t>
            </a:r>
          </a:p>
          <a:p>
            <a:pPr algn="ctr"/>
            <a:r>
              <a:rPr lang="en-US" b="1" dirty="0">
                <a:solidFill>
                  <a:prstClr val="white"/>
                </a:solidFill>
              </a:rPr>
              <a:t>Autonomy</a:t>
            </a:r>
          </a:p>
        </p:txBody>
      </p:sp>
      <p:cxnSp>
        <p:nvCxnSpPr>
          <p:cNvPr id="97" name="Straight Connector 96"/>
          <p:cNvCxnSpPr>
            <a:stCxn id="1035" idx="3"/>
          </p:cNvCxnSpPr>
          <p:nvPr/>
        </p:nvCxnSpPr>
        <p:spPr>
          <a:xfrm flipV="1">
            <a:off x="2118306" y="3751672"/>
            <a:ext cx="998886" cy="3661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2" idx="3"/>
          </p:cNvCxnSpPr>
          <p:nvPr/>
        </p:nvCxnSpPr>
        <p:spPr>
          <a:xfrm>
            <a:off x="2724069" y="2319294"/>
            <a:ext cx="393123" cy="556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031" idx="3"/>
          </p:cNvCxnSpPr>
          <p:nvPr/>
        </p:nvCxnSpPr>
        <p:spPr>
          <a:xfrm>
            <a:off x="2102703" y="2947369"/>
            <a:ext cx="1014489" cy="2005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87" idx="3"/>
          </p:cNvCxnSpPr>
          <p:nvPr/>
        </p:nvCxnSpPr>
        <p:spPr>
          <a:xfrm flipV="1">
            <a:off x="2631460" y="4389406"/>
            <a:ext cx="485733" cy="7006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02" idx="3"/>
          </p:cNvCxnSpPr>
          <p:nvPr/>
        </p:nvCxnSpPr>
        <p:spPr>
          <a:xfrm flipV="1">
            <a:off x="2585412" y="4117785"/>
            <a:ext cx="531780" cy="4327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13489" y="3529168"/>
            <a:ext cx="1109639" cy="321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3" idx="1"/>
          </p:cNvCxnSpPr>
          <p:nvPr/>
        </p:nvCxnSpPr>
        <p:spPr>
          <a:xfrm flipH="1">
            <a:off x="6572844" y="2375625"/>
            <a:ext cx="389720" cy="399899"/>
          </a:xfrm>
          <a:prstGeom prst="line">
            <a:avLst/>
          </a:prstGeom>
          <a:ln w="38100">
            <a:solidFill>
              <a:srgbClr val="8F7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7" idx="1"/>
          </p:cNvCxnSpPr>
          <p:nvPr/>
        </p:nvCxnSpPr>
        <p:spPr>
          <a:xfrm flipH="1">
            <a:off x="6572844" y="2959741"/>
            <a:ext cx="995082" cy="188219"/>
          </a:xfrm>
          <a:prstGeom prst="line">
            <a:avLst/>
          </a:prstGeom>
          <a:ln w="38100">
            <a:solidFill>
              <a:srgbClr val="8F7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17" idx="1"/>
          </p:cNvCxnSpPr>
          <p:nvPr/>
        </p:nvCxnSpPr>
        <p:spPr>
          <a:xfrm flipH="1">
            <a:off x="6572844" y="3524748"/>
            <a:ext cx="498794" cy="0"/>
          </a:xfrm>
          <a:prstGeom prst="line">
            <a:avLst/>
          </a:prstGeom>
          <a:ln w="38100">
            <a:solidFill>
              <a:srgbClr val="8F7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6572844" y="3751671"/>
            <a:ext cx="829133" cy="213725"/>
          </a:xfrm>
          <a:prstGeom prst="line">
            <a:avLst/>
          </a:prstGeom>
          <a:ln w="38100">
            <a:solidFill>
              <a:srgbClr val="8F7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18" idx="1"/>
          </p:cNvCxnSpPr>
          <p:nvPr/>
        </p:nvCxnSpPr>
        <p:spPr>
          <a:xfrm flipH="1" flipV="1">
            <a:off x="6572844" y="3982758"/>
            <a:ext cx="805667" cy="656319"/>
          </a:xfrm>
          <a:prstGeom prst="line">
            <a:avLst/>
          </a:prstGeom>
          <a:ln w="38100">
            <a:solidFill>
              <a:srgbClr val="8F7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endCxn id="2051" idx="0"/>
          </p:cNvCxnSpPr>
          <p:nvPr/>
        </p:nvCxnSpPr>
        <p:spPr>
          <a:xfrm>
            <a:off x="6572844" y="4336169"/>
            <a:ext cx="276397" cy="438632"/>
          </a:xfrm>
          <a:prstGeom prst="line">
            <a:avLst/>
          </a:prstGeom>
          <a:ln w="38100">
            <a:solidFill>
              <a:srgbClr val="8F7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305601" y="5159003"/>
            <a:ext cx="3078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Standard Services and Interfaces</a:t>
            </a:r>
          </a:p>
        </p:txBody>
      </p:sp>
      <p:sp>
        <p:nvSpPr>
          <p:cNvPr id="93" name="Curved Up Ribbon 92"/>
          <p:cNvSpPr/>
          <p:nvPr/>
        </p:nvSpPr>
        <p:spPr>
          <a:xfrm>
            <a:off x="2240440" y="6042797"/>
            <a:ext cx="5133282" cy="339643"/>
          </a:xfrm>
          <a:prstGeom prst="ellipseRibbon2">
            <a:avLst>
              <a:gd name="adj1" fmla="val 16625"/>
              <a:gd name="adj2" fmla="val 100000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b="1" i="1" dirty="0">
                <a:solidFill>
                  <a:srgbClr val="FFFF00"/>
                </a:solidFill>
              </a:rPr>
              <a:t>Make Systems Comply to a Standard</a:t>
            </a:r>
          </a:p>
        </p:txBody>
      </p:sp>
      <p:sp>
        <p:nvSpPr>
          <p:cNvPr id="100" name="Rounded Rectangle 99"/>
          <p:cNvSpPr/>
          <p:nvPr/>
        </p:nvSpPr>
        <p:spPr>
          <a:xfrm rot="16200000">
            <a:off x="5522704" y="3500416"/>
            <a:ext cx="1866818" cy="233462"/>
          </a:xfrm>
          <a:prstGeom prst="roundRect">
            <a:avLst/>
          </a:prstGeom>
          <a:solidFill>
            <a:srgbClr val="77933C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prstClr val="white"/>
                </a:solidFill>
              </a:rPr>
              <a:t>Interface  Standards</a:t>
            </a:r>
          </a:p>
        </p:txBody>
      </p:sp>
      <p:sp>
        <p:nvSpPr>
          <p:cNvPr id="119" name="Rounded Rectangle 118"/>
          <p:cNvSpPr/>
          <p:nvPr/>
        </p:nvSpPr>
        <p:spPr>
          <a:xfrm rot="16200000">
            <a:off x="2352343" y="3546308"/>
            <a:ext cx="1775031" cy="233462"/>
          </a:xfrm>
          <a:prstGeom prst="roundRect">
            <a:avLst/>
          </a:prstGeom>
          <a:solidFill>
            <a:srgbClr val="77933C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prstClr val="white"/>
                </a:solidFill>
              </a:rPr>
              <a:t>Interface  Standards</a:t>
            </a:r>
          </a:p>
        </p:txBody>
      </p:sp>
      <p:cxnSp>
        <p:nvCxnSpPr>
          <p:cNvPr id="109" name="Straight Connector 108"/>
          <p:cNvCxnSpPr>
            <a:stCxn id="108" idx="2"/>
          </p:cNvCxnSpPr>
          <p:nvPr/>
        </p:nvCxnSpPr>
        <p:spPr>
          <a:xfrm>
            <a:off x="4925858" y="2271951"/>
            <a:ext cx="0" cy="118378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19" idx="2"/>
          </p:cNvCxnSpPr>
          <p:nvPr/>
        </p:nvCxnSpPr>
        <p:spPr>
          <a:xfrm flipV="1">
            <a:off x="3356590" y="3652815"/>
            <a:ext cx="1195727" cy="102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endCxn id="100" idx="0"/>
          </p:cNvCxnSpPr>
          <p:nvPr/>
        </p:nvCxnSpPr>
        <p:spPr>
          <a:xfrm>
            <a:off x="5090021" y="3561345"/>
            <a:ext cx="1249361" cy="55802"/>
          </a:xfrm>
          <a:prstGeom prst="line">
            <a:avLst/>
          </a:prstGeom>
          <a:ln w="38100">
            <a:solidFill>
              <a:srgbClr val="8F77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Cloud 125"/>
          <p:cNvSpPr/>
          <p:nvPr/>
        </p:nvSpPr>
        <p:spPr>
          <a:xfrm rot="517560">
            <a:off x="3559741" y="2673179"/>
            <a:ext cx="2498509" cy="173537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1" dirty="0">
              <a:solidFill>
                <a:prstClr val="white"/>
              </a:solidFill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4098093" y="2583516"/>
            <a:ext cx="1478465" cy="1414182"/>
            <a:chOff x="4033394" y="2543706"/>
            <a:chExt cx="1971286" cy="1885576"/>
          </a:xfrm>
        </p:grpSpPr>
        <p:sp>
          <p:nvSpPr>
            <p:cNvPr id="128" name="Cloud 127"/>
            <p:cNvSpPr/>
            <p:nvPr/>
          </p:nvSpPr>
          <p:spPr>
            <a:xfrm rot="517560">
              <a:off x="4033394" y="3185107"/>
              <a:ext cx="1967960" cy="124417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prstClr val="white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067573" y="2543706"/>
              <a:ext cx="1937107" cy="61555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00"/>
                  </a:solidFill>
                  <a:cs typeface="Arial" charset="0"/>
                </a:rPr>
                <a:t>Reduce scope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rgbClr val="FF0000"/>
                  </a:solidFill>
                  <a:cs typeface="Arial" charset="0"/>
                </a:rPr>
                <a:t>Reduce cost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844219" y="4006870"/>
            <a:ext cx="2073385" cy="1129479"/>
            <a:chOff x="3283132" y="1177479"/>
            <a:chExt cx="2084594" cy="1505972"/>
          </a:xfrm>
        </p:grpSpPr>
        <p:sp>
          <p:nvSpPr>
            <p:cNvPr id="121" name="Rounded Rectangle 120"/>
            <p:cNvSpPr/>
            <p:nvPr/>
          </p:nvSpPr>
          <p:spPr>
            <a:xfrm>
              <a:off x="3283132" y="1177479"/>
              <a:ext cx="2084594" cy="299253"/>
            </a:xfrm>
            <a:prstGeom prst="roundRect">
              <a:avLst/>
            </a:prstGeom>
            <a:solidFill>
              <a:srgbClr val="77933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</a:rPr>
                <a:t>Map/Chart Services</a:t>
              </a: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286483" y="1794557"/>
              <a:ext cx="2077893" cy="290387"/>
            </a:xfrm>
            <a:prstGeom prst="roundRect">
              <a:avLst/>
            </a:prstGeom>
            <a:solidFill>
              <a:srgbClr val="77933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</a:rPr>
                <a:t>Navigation Services</a:t>
              </a: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3287918" y="2098239"/>
              <a:ext cx="2075022" cy="285959"/>
            </a:xfrm>
            <a:prstGeom prst="roundRect">
              <a:avLst/>
            </a:prstGeom>
            <a:solidFill>
              <a:srgbClr val="77933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</a:rPr>
                <a:t>Data Fusion Services</a:t>
              </a:r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3283132" y="1490027"/>
              <a:ext cx="2084594" cy="291235"/>
            </a:xfrm>
            <a:prstGeom prst="roundRect">
              <a:avLst/>
            </a:prstGeom>
            <a:solidFill>
              <a:srgbClr val="77933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</a:rPr>
                <a:t>Communication Services</a:t>
              </a: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3287918" y="2397492"/>
              <a:ext cx="2075022" cy="285959"/>
            </a:xfrm>
            <a:prstGeom prst="roundRect">
              <a:avLst/>
            </a:prstGeom>
            <a:solidFill>
              <a:srgbClr val="77933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prstClr val="white"/>
                  </a:solidFill>
                </a:rPr>
                <a:t>Other Services….</a:t>
              </a:r>
            </a:p>
          </p:txBody>
        </p:sp>
      </p:grpSp>
      <p:sp>
        <p:nvSpPr>
          <p:cNvPr id="130" name="Rectangle 129"/>
          <p:cNvSpPr/>
          <p:nvPr/>
        </p:nvSpPr>
        <p:spPr>
          <a:xfrm>
            <a:off x="4250343" y="3279545"/>
            <a:ext cx="1161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</a:rPr>
              <a:t>Mission</a:t>
            </a:r>
          </a:p>
          <a:p>
            <a:pPr algn="ctr"/>
            <a:r>
              <a:rPr lang="en-US" sz="1200" b="1" dirty="0">
                <a:solidFill>
                  <a:prstClr val="white"/>
                </a:solidFill>
              </a:rPr>
              <a:t>Autonomy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374274" y="5315354"/>
            <a:ext cx="1582058" cy="473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825" b="1" dirty="0">
                <a:solidFill>
                  <a:prstClr val="black"/>
                </a:solidFill>
              </a:rPr>
              <a:t>Vehicles – interface content vastly common across vehicles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6704532" y="5280804"/>
            <a:ext cx="1613141" cy="473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825" b="1" dirty="0">
                <a:solidFill>
                  <a:prstClr val="black"/>
                </a:solidFill>
              </a:rPr>
              <a:t>Payloads - Varies by type so exploit commonality by type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4071487" y="2324278"/>
            <a:ext cx="1701967" cy="233462"/>
          </a:xfrm>
          <a:prstGeom prst="roundRect">
            <a:avLst/>
          </a:prstGeom>
          <a:solidFill>
            <a:srgbClr val="77933C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prstClr val="white"/>
                </a:solidFill>
              </a:rPr>
              <a:t>Interface  Standards</a:t>
            </a:r>
          </a:p>
        </p:txBody>
      </p:sp>
      <p:sp>
        <p:nvSpPr>
          <p:cNvPr id="58" name="TextBox 57"/>
          <p:cNvSpPr txBox="1"/>
          <p:nvPr/>
        </p:nvSpPr>
        <p:spPr>
          <a:xfrm rot="16200000">
            <a:off x="-1187605" y="3534387"/>
            <a:ext cx="300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Motivation behind UMAA</a:t>
            </a:r>
          </a:p>
        </p:txBody>
      </p:sp>
    </p:spTree>
    <p:extLst>
      <p:ext uri="{BB962C8B-B14F-4D97-AF65-F5344CB8AC3E}">
        <p14:creationId xmlns:p14="http://schemas.microsoft.com/office/powerpoint/2010/main" val="727747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5488" y="1432655"/>
            <a:ext cx="6894786" cy="4540468"/>
          </a:xfrm>
          <a:custGeom>
            <a:avLst/>
            <a:gdLst>
              <a:gd name="connsiteX0" fmla="*/ 0 w 9364436"/>
              <a:gd name="connsiteY0" fmla="*/ 5588454 h 5592536"/>
              <a:gd name="connsiteX1" fmla="*/ 24493 w 9364436"/>
              <a:gd name="connsiteY1" fmla="*/ 4082 h 5592536"/>
              <a:gd name="connsiteX2" fmla="*/ 9356271 w 9364436"/>
              <a:gd name="connsiteY2" fmla="*/ 0 h 5592536"/>
              <a:gd name="connsiteX3" fmla="*/ 9364436 w 9364436"/>
              <a:gd name="connsiteY3" fmla="*/ 5588454 h 5592536"/>
              <a:gd name="connsiteX4" fmla="*/ 8821511 w 9364436"/>
              <a:gd name="connsiteY4" fmla="*/ 5588454 h 5592536"/>
              <a:gd name="connsiteX5" fmla="*/ 8809264 w 9364436"/>
              <a:gd name="connsiteY5" fmla="*/ 547007 h 5592536"/>
              <a:gd name="connsiteX6" fmla="*/ 555171 w 9364436"/>
              <a:gd name="connsiteY6" fmla="*/ 538843 h 5592536"/>
              <a:gd name="connsiteX7" fmla="*/ 559254 w 9364436"/>
              <a:gd name="connsiteY7" fmla="*/ 5592536 h 5592536"/>
              <a:gd name="connsiteX8" fmla="*/ 0 w 9364436"/>
              <a:gd name="connsiteY8" fmla="*/ 5588454 h 559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64436" h="5592536">
                <a:moveTo>
                  <a:pt x="0" y="5588454"/>
                </a:moveTo>
                <a:lnTo>
                  <a:pt x="24493" y="4082"/>
                </a:lnTo>
                <a:lnTo>
                  <a:pt x="9356271" y="0"/>
                </a:lnTo>
                <a:cubicBezTo>
                  <a:pt x="9358993" y="1862818"/>
                  <a:pt x="9361714" y="3725636"/>
                  <a:pt x="9364436" y="5588454"/>
                </a:cubicBezTo>
                <a:lnTo>
                  <a:pt x="8821511" y="5588454"/>
                </a:lnTo>
                <a:cubicBezTo>
                  <a:pt x="8817429" y="3907972"/>
                  <a:pt x="8813346" y="2227489"/>
                  <a:pt x="8809264" y="547007"/>
                </a:cubicBezTo>
                <a:lnTo>
                  <a:pt x="555171" y="538843"/>
                </a:lnTo>
                <a:lnTo>
                  <a:pt x="559254" y="5592536"/>
                </a:lnTo>
                <a:lnTo>
                  <a:pt x="0" y="5588454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6" name="Rectangle 235"/>
          <p:cNvSpPr/>
          <p:nvPr/>
        </p:nvSpPr>
        <p:spPr>
          <a:xfrm>
            <a:off x="4219454" y="4107553"/>
            <a:ext cx="1269464" cy="952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Mission Autonomy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434066" y="2677243"/>
            <a:ext cx="1312689" cy="15076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tlCol="0" anchor="t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Maneuver Operations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434066" y="4253946"/>
            <a:ext cx="1310882" cy="16597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rtlCol="0" anchor="t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Engineering Operations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6575098" y="2677242"/>
            <a:ext cx="1347588" cy="15755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Situational Awareness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6588697" y="4297461"/>
            <a:ext cx="1333989" cy="16597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Sensor/Effector Management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3243354" y="1702746"/>
            <a:ext cx="1413389" cy="94457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Mission Management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4735511" y="1715300"/>
            <a:ext cx="1406629" cy="9417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Communication Operations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577" y="358431"/>
            <a:ext cx="6216242" cy="384982"/>
          </a:xfrm>
        </p:spPr>
        <p:txBody>
          <a:bodyPr/>
          <a:lstStyle/>
          <a:p>
            <a:pPr defTabSz="912813">
              <a:lnSpc>
                <a:spcPct val="75000"/>
              </a:lnSpc>
            </a:pPr>
            <a:r>
              <a:rPr lang="en-US" i="1" kern="1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Shared Services Approach</a:t>
            </a:r>
          </a:p>
        </p:txBody>
      </p:sp>
      <p:sp>
        <p:nvSpPr>
          <p:cNvPr id="70" name="Frame 69"/>
          <p:cNvSpPr/>
          <p:nvPr/>
        </p:nvSpPr>
        <p:spPr>
          <a:xfrm>
            <a:off x="3172207" y="2892710"/>
            <a:ext cx="3012339" cy="2949490"/>
          </a:xfrm>
          <a:prstGeom prst="fram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759392" y="2972881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863395" y="2885517"/>
            <a:ext cx="728726" cy="184666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sz="600" dirty="0"/>
              <a:t>Waypoint Status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330816" y="2935734"/>
            <a:ext cx="10134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DDS Bus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316379" y="5546100"/>
            <a:ext cx="10134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DDS Bus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650404" y="2848908"/>
            <a:ext cx="747962" cy="18466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600" dirty="0" err="1"/>
              <a:t>Ownship</a:t>
            </a:r>
            <a:r>
              <a:rPr lang="en-US" sz="600" dirty="0"/>
              <a:t> Position</a:t>
            </a:r>
          </a:p>
        </p:txBody>
      </p:sp>
      <p:cxnSp>
        <p:nvCxnSpPr>
          <p:cNvPr id="110" name="Straight Arrow Connector 109"/>
          <p:cNvCxnSpPr/>
          <p:nvPr/>
        </p:nvCxnSpPr>
        <p:spPr>
          <a:xfrm flipH="1">
            <a:off x="2743822" y="3051632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1832938" y="2969837"/>
            <a:ext cx="759183" cy="184666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sz="600" dirty="0"/>
              <a:t>Waypoint Control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 flipH="1">
            <a:off x="6181618" y="2938509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>
            <a:off x="3550808" y="4253946"/>
            <a:ext cx="446532" cy="2252"/>
          </a:xfrm>
          <a:prstGeom prst="straightConnector1">
            <a:avLst/>
          </a:prstGeom>
          <a:ln w="19050">
            <a:prstDash val="dash"/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3553059" y="4368999"/>
            <a:ext cx="444281" cy="10971"/>
          </a:xfrm>
          <a:prstGeom prst="straightConnector1">
            <a:avLst/>
          </a:prstGeom>
          <a:ln w="19050">
            <a:prstDash val="dash"/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V="1">
            <a:off x="4619246" y="3272374"/>
            <a:ext cx="0" cy="459573"/>
          </a:xfrm>
          <a:prstGeom prst="straightConnector1">
            <a:avLst/>
          </a:prstGeom>
          <a:ln w="19050">
            <a:prstDash val="dash"/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4742470" y="3248676"/>
            <a:ext cx="0" cy="513233"/>
          </a:xfrm>
          <a:prstGeom prst="straightConnector1">
            <a:avLst/>
          </a:prstGeom>
          <a:ln w="19050">
            <a:prstDash val="dash"/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 rot="18719645">
            <a:off x="3537464" y="2256406"/>
            <a:ext cx="562013" cy="18466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600" dirty="0"/>
              <a:t>Mission Plan</a:t>
            </a:r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2747110" y="4380907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1964384" y="4293543"/>
            <a:ext cx="627736" cy="184666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sz="600" dirty="0"/>
              <a:t>Engine Status</a:t>
            </a:r>
          </a:p>
        </p:txBody>
      </p:sp>
      <p:cxnSp>
        <p:nvCxnSpPr>
          <p:cNvPr id="134" name="Straight Arrow Connector 133"/>
          <p:cNvCxnSpPr/>
          <p:nvPr/>
        </p:nvCxnSpPr>
        <p:spPr>
          <a:xfrm>
            <a:off x="2747110" y="5104531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2063771" y="5017167"/>
            <a:ext cx="528350" cy="184666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sz="600" dirty="0"/>
              <a:t>Fuel Status</a:t>
            </a:r>
          </a:p>
        </p:txBody>
      </p:sp>
      <p:cxnSp>
        <p:nvCxnSpPr>
          <p:cNvPr id="136" name="Straight Arrow Connector 135"/>
          <p:cNvCxnSpPr/>
          <p:nvPr/>
        </p:nvCxnSpPr>
        <p:spPr>
          <a:xfrm>
            <a:off x="2747110" y="5230153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1940339" y="5142789"/>
            <a:ext cx="651781" cy="184666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sz="600" dirty="0"/>
              <a:t>Battery Status</a:t>
            </a:r>
          </a:p>
        </p:txBody>
      </p:sp>
      <p:sp>
        <p:nvSpPr>
          <p:cNvPr id="138" name="TextBox 137"/>
          <p:cNvSpPr txBox="1"/>
          <p:nvPr/>
        </p:nvSpPr>
        <p:spPr>
          <a:xfrm rot="18719645">
            <a:off x="3886500" y="2200987"/>
            <a:ext cx="751809" cy="18466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600" dirty="0"/>
              <a:t>Mission Control</a:t>
            </a:r>
          </a:p>
        </p:txBody>
      </p:sp>
      <p:sp>
        <p:nvSpPr>
          <p:cNvPr id="139" name="TextBox 138"/>
          <p:cNvSpPr txBox="1"/>
          <p:nvPr/>
        </p:nvSpPr>
        <p:spPr>
          <a:xfrm rot="18719645">
            <a:off x="4057684" y="2241815"/>
            <a:ext cx="648575" cy="18466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600" dirty="0"/>
              <a:t>Mission Status</a:t>
            </a:r>
          </a:p>
        </p:txBody>
      </p:sp>
      <p:sp>
        <p:nvSpPr>
          <p:cNvPr id="140" name="TextBox 139"/>
          <p:cNvSpPr txBox="1"/>
          <p:nvPr/>
        </p:nvSpPr>
        <p:spPr>
          <a:xfrm rot="18719645">
            <a:off x="3671703" y="2216904"/>
            <a:ext cx="733534" cy="18466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600" dirty="0" err="1"/>
              <a:t>Waterspace</a:t>
            </a:r>
            <a:r>
              <a:rPr lang="en-US" sz="600" dirty="0"/>
              <a:t> Plan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650405" y="2998768"/>
            <a:ext cx="751168" cy="18466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600" dirty="0" err="1"/>
              <a:t>Ownship</a:t>
            </a:r>
            <a:r>
              <a:rPr lang="en-US" sz="600" dirty="0"/>
              <a:t> Velocity</a:t>
            </a:r>
          </a:p>
        </p:txBody>
      </p:sp>
      <p:cxnSp>
        <p:nvCxnSpPr>
          <p:cNvPr id="142" name="Straight Arrow Connector 141"/>
          <p:cNvCxnSpPr/>
          <p:nvPr/>
        </p:nvCxnSpPr>
        <p:spPr>
          <a:xfrm flipH="1">
            <a:off x="6181618" y="3088369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6650404" y="3141435"/>
            <a:ext cx="919482" cy="18466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600" dirty="0" err="1"/>
              <a:t>Ownship</a:t>
            </a:r>
            <a:r>
              <a:rPr lang="en-US" sz="600" dirty="0"/>
              <a:t> Acceleration</a:t>
            </a:r>
          </a:p>
        </p:txBody>
      </p:sp>
      <p:cxnSp>
        <p:nvCxnSpPr>
          <p:cNvPr id="144" name="Straight Arrow Connector 143"/>
          <p:cNvCxnSpPr/>
          <p:nvPr/>
        </p:nvCxnSpPr>
        <p:spPr>
          <a:xfrm flipH="1">
            <a:off x="6181618" y="3231036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6650405" y="3600326"/>
            <a:ext cx="388889" cy="18466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600" dirty="0"/>
              <a:t>Contact</a:t>
            </a:r>
          </a:p>
        </p:txBody>
      </p:sp>
      <p:cxnSp>
        <p:nvCxnSpPr>
          <p:cNvPr id="146" name="Straight Arrow Connector 145"/>
          <p:cNvCxnSpPr/>
          <p:nvPr/>
        </p:nvCxnSpPr>
        <p:spPr>
          <a:xfrm flipH="1">
            <a:off x="6181618" y="3684066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 rot="18631103">
            <a:off x="5105082" y="2272560"/>
            <a:ext cx="659796" cy="18466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600" dirty="0" err="1"/>
              <a:t>Comms</a:t>
            </a:r>
            <a:r>
              <a:rPr lang="en-US" sz="600" dirty="0"/>
              <a:t> Status</a:t>
            </a:r>
          </a:p>
        </p:txBody>
      </p:sp>
      <p:grpSp>
        <p:nvGrpSpPr>
          <p:cNvPr id="149" name="Group 148"/>
          <p:cNvGrpSpPr/>
          <p:nvPr/>
        </p:nvGrpSpPr>
        <p:grpSpPr>
          <a:xfrm>
            <a:off x="3633961" y="2640956"/>
            <a:ext cx="1872353" cy="213125"/>
            <a:chOff x="4962769" y="2025305"/>
            <a:chExt cx="2496471" cy="415740"/>
          </a:xfrm>
        </p:grpSpPr>
        <p:cxnSp>
          <p:nvCxnSpPr>
            <p:cNvPr id="150" name="Straight Arrow Connector 149"/>
            <p:cNvCxnSpPr/>
            <p:nvPr/>
          </p:nvCxnSpPr>
          <p:spPr>
            <a:xfrm>
              <a:off x="4962769" y="2025305"/>
              <a:ext cx="0" cy="404570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>
              <a:off x="5462229" y="2025305"/>
              <a:ext cx="0" cy="404570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flipH="1" flipV="1">
              <a:off x="5748176" y="2029538"/>
              <a:ext cx="0" cy="404570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>
              <a:off x="5168818" y="2036475"/>
              <a:ext cx="0" cy="404570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>
              <a:off x="7219869" y="2025836"/>
              <a:ext cx="0" cy="404570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H="1" flipV="1">
              <a:off x="7459240" y="2025305"/>
              <a:ext cx="0" cy="404570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56" name="TextBox 155"/>
          <p:cNvSpPr txBox="1"/>
          <p:nvPr/>
        </p:nvSpPr>
        <p:spPr>
          <a:xfrm rot="18631103">
            <a:off x="5309825" y="2252722"/>
            <a:ext cx="690254" cy="18466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600" dirty="0" err="1"/>
              <a:t>Comms</a:t>
            </a:r>
            <a:r>
              <a:rPr lang="en-US" sz="600" dirty="0"/>
              <a:t> Control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650405" y="3763189"/>
            <a:ext cx="254237" cy="18466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600" dirty="0"/>
              <a:t>CTD</a:t>
            </a:r>
          </a:p>
        </p:txBody>
      </p:sp>
      <p:cxnSp>
        <p:nvCxnSpPr>
          <p:cNvPr id="158" name="Straight Arrow Connector 157"/>
          <p:cNvCxnSpPr/>
          <p:nvPr/>
        </p:nvCxnSpPr>
        <p:spPr>
          <a:xfrm flipH="1">
            <a:off x="6181618" y="3846929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6650405" y="4062846"/>
            <a:ext cx="544380" cy="18466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600" dirty="0" err="1"/>
              <a:t>Waterspace</a:t>
            </a:r>
            <a:endParaRPr lang="en-US" sz="600" dirty="0"/>
          </a:p>
        </p:txBody>
      </p:sp>
      <p:cxnSp>
        <p:nvCxnSpPr>
          <p:cNvPr id="160" name="Straight Arrow Connector 159"/>
          <p:cNvCxnSpPr/>
          <p:nvPr/>
        </p:nvCxnSpPr>
        <p:spPr>
          <a:xfrm flipH="1">
            <a:off x="6181618" y="4146586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6650404" y="3438743"/>
            <a:ext cx="901850" cy="18466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600" dirty="0"/>
              <a:t>Compartment Status</a:t>
            </a:r>
          </a:p>
        </p:txBody>
      </p:sp>
      <p:cxnSp>
        <p:nvCxnSpPr>
          <p:cNvPr id="162" name="Straight Arrow Connector 161"/>
          <p:cNvCxnSpPr/>
          <p:nvPr/>
        </p:nvCxnSpPr>
        <p:spPr>
          <a:xfrm flipH="1">
            <a:off x="6181618" y="3534205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6650405" y="3904714"/>
            <a:ext cx="472245" cy="18466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600" dirty="0"/>
              <a:t>Sea State</a:t>
            </a:r>
          </a:p>
        </p:txBody>
      </p:sp>
      <p:cxnSp>
        <p:nvCxnSpPr>
          <p:cNvPr id="164" name="Straight Arrow Connector 163"/>
          <p:cNvCxnSpPr/>
          <p:nvPr/>
        </p:nvCxnSpPr>
        <p:spPr>
          <a:xfrm flipH="1">
            <a:off x="6181618" y="3988454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6650405" y="3289574"/>
            <a:ext cx="283091" cy="18466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600" dirty="0"/>
              <a:t>Time</a:t>
            </a:r>
          </a:p>
        </p:txBody>
      </p:sp>
      <p:cxnSp>
        <p:nvCxnSpPr>
          <p:cNvPr id="166" name="Straight Arrow Connector 165"/>
          <p:cNvCxnSpPr/>
          <p:nvPr/>
        </p:nvCxnSpPr>
        <p:spPr>
          <a:xfrm flipH="1">
            <a:off x="6181618" y="3373314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flipH="1">
            <a:off x="2745696" y="4454690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1933926" y="4366815"/>
            <a:ext cx="658194" cy="184666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sz="600" dirty="0"/>
              <a:t>Engine Control</a:t>
            </a:r>
          </a:p>
        </p:txBody>
      </p:sp>
      <p:cxnSp>
        <p:nvCxnSpPr>
          <p:cNvPr id="169" name="Straight Arrow Connector 168"/>
          <p:cNvCxnSpPr/>
          <p:nvPr/>
        </p:nvCxnSpPr>
        <p:spPr>
          <a:xfrm>
            <a:off x="2747110" y="5702676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1956370" y="5615312"/>
            <a:ext cx="635751" cy="184666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sz="600" dirty="0"/>
              <a:t>Anchor Status</a:t>
            </a:r>
          </a:p>
        </p:txBody>
      </p:sp>
      <p:cxnSp>
        <p:nvCxnSpPr>
          <p:cNvPr id="171" name="Straight Arrow Connector 170"/>
          <p:cNvCxnSpPr/>
          <p:nvPr/>
        </p:nvCxnSpPr>
        <p:spPr>
          <a:xfrm flipH="1">
            <a:off x="2745696" y="5776459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1925911" y="5688583"/>
            <a:ext cx="666209" cy="184666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sz="600" dirty="0"/>
              <a:t>Anchor Control</a:t>
            </a:r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2747110" y="4559681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1863395" y="4472317"/>
            <a:ext cx="728726" cy="184666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sz="600" dirty="0" err="1"/>
              <a:t>Propulsor</a:t>
            </a:r>
            <a:r>
              <a:rPr lang="en-US" sz="600" dirty="0"/>
              <a:t> Status</a:t>
            </a:r>
          </a:p>
        </p:txBody>
      </p:sp>
      <p:cxnSp>
        <p:nvCxnSpPr>
          <p:cNvPr id="175" name="Straight Arrow Connector 174"/>
          <p:cNvCxnSpPr/>
          <p:nvPr/>
        </p:nvCxnSpPr>
        <p:spPr>
          <a:xfrm flipH="1">
            <a:off x="2745696" y="4633464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1832938" y="4545588"/>
            <a:ext cx="759183" cy="184666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sz="600" dirty="0" err="1"/>
              <a:t>Propulsor</a:t>
            </a:r>
            <a:r>
              <a:rPr lang="en-US" sz="600" dirty="0"/>
              <a:t> Control</a:t>
            </a:r>
          </a:p>
        </p:txBody>
      </p:sp>
      <p:cxnSp>
        <p:nvCxnSpPr>
          <p:cNvPr id="177" name="Straight Arrow Connector 176"/>
          <p:cNvCxnSpPr/>
          <p:nvPr/>
        </p:nvCxnSpPr>
        <p:spPr>
          <a:xfrm>
            <a:off x="2747110" y="4729666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1948355" y="4642302"/>
            <a:ext cx="643766" cy="184666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sz="600" dirty="0"/>
              <a:t>Rudder Status</a:t>
            </a:r>
          </a:p>
        </p:txBody>
      </p:sp>
      <p:cxnSp>
        <p:nvCxnSpPr>
          <p:cNvPr id="179" name="Straight Arrow Connector 178"/>
          <p:cNvCxnSpPr/>
          <p:nvPr/>
        </p:nvCxnSpPr>
        <p:spPr>
          <a:xfrm flipH="1">
            <a:off x="2745696" y="4803449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1917896" y="4715574"/>
            <a:ext cx="674224" cy="184666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sz="600" dirty="0"/>
              <a:t>Rudder Control</a:t>
            </a:r>
          </a:p>
        </p:txBody>
      </p:sp>
      <p:cxnSp>
        <p:nvCxnSpPr>
          <p:cNvPr id="181" name="Straight Arrow Connector 180"/>
          <p:cNvCxnSpPr/>
          <p:nvPr/>
        </p:nvCxnSpPr>
        <p:spPr>
          <a:xfrm>
            <a:off x="2747110" y="4914304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1898661" y="4826940"/>
            <a:ext cx="693460" cy="184666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sz="600" dirty="0"/>
              <a:t>Thruster Status</a:t>
            </a:r>
          </a:p>
        </p:txBody>
      </p:sp>
      <p:cxnSp>
        <p:nvCxnSpPr>
          <p:cNvPr id="183" name="Straight Arrow Connector 182"/>
          <p:cNvCxnSpPr/>
          <p:nvPr/>
        </p:nvCxnSpPr>
        <p:spPr>
          <a:xfrm flipH="1">
            <a:off x="2745696" y="4988087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1868204" y="4900212"/>
            <a:ext cx="723916" cy="184666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sz="600" dirty="0"/>
              <a:t>Thruster Control</a:t>
            </a:r>
          </a:p>
        </p:txBody>
      </p:sp>
      <p:cxnSp>
        <p:nvCxnSpPr>
          <p:cNvPr id="185" name="Straight Arrow Connector 184"/>
          <p:cNvCxnSpPr/>
          <p:nvPr/>
        </p:nvCxnSpPr>
        <p:spPr>
          <a:xfrm>
            <a:off x="2747110" y="5518038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2033314" y="5430674"/>
            <a:ext cx="558807" cy="184666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sz="600" dirty="0"/>
              <a:t>Light Status</a:t>
            </a:r>
          </a:p>
        </p:txBody>
      </p:sp>
      <p:cxnSp>
        <p:nvCxnSpPr>
          <p:cNvPr id="187" name="Straight Arrow Connector 186"/>
          <p:cNvCxnSpPr/>
          <p:nvPr/>
        </p:nvCxnSpPr>
        <p:spPr>
          <a:xfrm flipH="1">
            <a:off x="2745696" y="5591821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2002856" y="5503945"/>
            <a:ext cx="589264" cy="184666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sz="600" dirty="0"/>
              <a:t>Light Control</a:t>
            </a:r>
          </a:p>
        </p:txBody>
      </p:sp>
      <p:cxnSp>
        <p:nvCxnSpPr>
          <p:cNvPr id="189" name="Straight Arrow Connector 188"/>
          <p:cNvCxnSpPr/>
          <p:nvPr/>
        </p:nvCxnSpPr>
        <p:spPr>
          <a:xfrm>
            <a:off x="2747110" y="5345126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1552156" y="5243248"/>
            <a:ext cx="1063753" cy="184666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sz="600" dirty="0"/>
              <a:t>Bell/Whistle/Gong Status</a:t>
            </a:r>
          </a:p>
        </p:txBody>
      </p:sp>
      <p:cxnSp>
        <p:nvCxnSpPr>
          <p:cNvPr id="191" name="Straight Arrow Connector 190"/>
          <p:cNvCxnSpPr/>
          <p:nvPr/>
        </p:nvCxnSpPr>
        <p:spPr>
          <a:xfrm flipH="1">
            <a:off x="2745696" y="5418909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1514442" y="5331033"/>
            <a:ext cx="1094210" cy="184666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sz="600" dirty="0"/>
              <a:t>Bell/Whistle/Gong Control</a:t>
            </a:r>
          </a:p>
        </p:txBody>
      </p:sp>
      <p:cxnSp>
        <p:nvCxnSpPr>
          <p:cNvPr id="193" name="Straight Arrow Connector 192"/>
          <p:cNvCxnSpPr/>
          <p:nvPr/>
        </p:nvCxnSpPr>
        <p:spPr>
          <a:xfrm>
            <a:off x="2762327" y="3169240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1975606" y="3081876"/>
            <a:ext cx="616515" cy="184666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sz="600" dirty="0"/>
              <a:t>Vector Status</a:t>
            </a:r>
          </a:p>
        </p:txBody>
      </p:sp>
      <p:cxnSp>
        <p:nvCxnSpPr>
          <p:cNvPr id="195" name="Straight Arrow Connector 194"/>
          <p:cNvCxnSpPr/>
          <p:nvPr/>
        </p:nvCxnSpPr>
        <p:spPr>
          <a:xfrm flipH="1">
            <a:off x="2746757" y="3247991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6" name="TextBox 195"/>
          <p:cNvSpPr txBox="1"/>
          <p:nvPr/>
        </p:nvSpPr>
        <p:spPr>
          <a:xfrm>
            <a:off x="1945148" y="3166196"/>
            <a:ext cx="646972" cy="184666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sz="600" dirty="0"/>
              <a:t>Vector Control</a:t>
            </a:r>
          </a:p>
        </p:txBody>
      </p:sp>
      <p:cxnSp>
        <p:nvCxnSpPr>
          <p:cNvPr id="197" name="Straight Arrow Connector 196"/>
          <p:cNvCxnSpPr/>
          <p:nvPr/>
        </p:nvCxnSpPr>
        <p:spPr>
          <a:xfrm>
            <a:off x="2765259" y="3359737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8" name="TextBox 197"/>
          <p:cNvSpPr txBox="1"/>
          <p:nvPr/>
        </p:nvSpPr>
        <p:spPr>
          <a:xfrm>
            <a:off x="1996443" y="3272373"/>
            <a:ext cx="595677" cy="184666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sz="600" dirty="0"/>
              <a:t>Hover Status</a:t>
            </a:r>
          </a:p>
        </p:txBody>
      </p:sp>
      <p:cxnSp>
        <p:nvCxnSpPr>
          <p:cNvPr id="199" name="Straight Arrow Connector 198"/>
          <p:cNvCxnSpPr/>
          <p:nvPr/>
        </p:nvCxnSpPr>
        <p:spPr>
          <a:xfrm flipH="1">
            <a:off x="2749689" y="3438489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1965988" y="3356694"/>
            <a:ext cx="626133" cy="184666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sz="600" dirty="0"/>
              <a:t>Hover Control</a:t>
            </a:r>
          </a:p>
        </p:txBody>
      </p:sp>
      <p:cxnSp>
        <p:nvCxnSpPr>
          <p:cNvPr id="201" name="Straight Arrow Connector 200"/>
          <p:cNvCxnSpPr/>
          <p:nvPr/>
        </p:nvCxnSpPr>
        <p:spPr>
          <a:xfrm>
            <a:off x="2768191" y="3556099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2" name="TextBox 201"/>
          <p:cNvSpPr txBox="1"/>
          <p:nvPr/>
        </p:nvSpPr>
        <p:spPr>
          <a:xfrm>
            <a:off x="2054152" y="3468735"/>
            <a:ext cx="537968" cy="184666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sz="600" dirty="0"/>
              <a:t>Drift Status</a:t>
            </a:r>
          </a:p>
        </p:txBody>
      </p:sp>
      <p:cxnSp>
        <p:nvCxnSpPr>
          <p:cNvPr id="203" name="Straight Arrow Connector 202"/>
          <p:cNvCxnSpPr/>
          <p:nvPr/>
        </p:nvCxnSpPr>
        <p:spPr>
          <a:xfrm flipH="1">
            <a:off x="2752621" y="3634851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2023695" y="3553056"/>
            <a:ext cx="568425" cy="184666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sz="600" dirty="0"/>
              <a:t>Drift Control</a:t>
            </a:r>
          </a:p>
        </p:txBody>
      </p:sp>
      <p:cxnSp>
        <p:nvCxnSpPr>
          <p:cNvPr id="205" name="Straight Arrow Connector 204"/>
          <p:cNvCxnSpPr/>
          <p:nvPr/>
        </p:nvCxnSpPr>
        <p:spPr>
          <a:xfrm>
            <a:off x="2768193" y="3743669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1844159" y="3656305"/>
            <a:ext cx="747962" cy="184666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sz="600" dirty="0"/>
              <a:t>Racetrack Status</a:t>
            </a:r>
          </a:p>
        </p:txBody>
      </p:sp>
      <p:cxnSp>
        <p:nvCxnSpPr>
          <p:cNvPr id="207" name="Straight Arrow Connector 206"/>
          <p:cNvCxnSpPr/>
          <p:nvPr/>
        </p:nvCxnSpPr>
        <p:spPr>
          <a:xfrm flipH="1">
            <a:off x="2752623" y="3822421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8" name="TextBox 207"/>
          <p:cNvSpPr txBox="1"/>
          <p:nvPr/>
        </p:nvSpPr>
        <p:spPr>
          <a:xfrm>
            <a:off x="1813703" y="3740625"/>
            <a:ext cx="778418" cy="184666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sz="600" dirty="0"/>
              <a:t>Racetrack Control</a:t>
            </a:r>
          </a:p>
        </p:txBody>
      </p:sp>
      <p:cxnSp>
        <p:nvCxnSpPr>
          <p:cNvPr id="209" name="Straight Arrow Connector 208"/>
          <p:cNvCxnSpPr/>
          <p:nvPr/>
        </p:nvCxnSpPr>
        <p:spPr>
          <a:xfrm>
            <a:off x="2768191" y="3937099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0" name="TextBox 209"/>
          <p:cNvSpPr txBox="1"/>
          <p:nvPr/>
        </p:nvSpPr>
        <p:spPr>
          <a:xfrm>
            <a:off x="1762407" y="3849735"/>
            <a:ext cx="829714" cy="184666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sz="600" dirty="0" err="1"/>
              <a:t>Stationkeep</a:t>
            </a:r>
            <a:r>
              <a:rPr lang="en-US" sz="600" dirty="0"/>
              <a:t> Status</a:t>
            </a:r>
          </a:p>
        </p:txBody>
      </p:sp>
      <p:cxnSp>
        <p:nvCxnSpPr>
          <p:cNvPr id="211" name="Straight Arrow Connector 210"/>
          <p:cNvCxnSpPr/>
          <p:nvPr/>
        </p:nvCxnSpPr>
        <p:spPr>
          <a:xfrm flipH="1">
            <a:off x="2752621" y="4015850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1731948" y="3934055"/>
            <a:ext cx="860172" cy="184666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en-US" sz="600" dirty="0" err="1"/>
              <a:t>Stationkeep</a:t>
            </a:r>
            <a:r>
              <a:rPr lang="en-US" sz="600" dirty="0"/>
              <a:t> Control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6650405" y="4433572"/>
            <a:ext cx="526747" cy="18466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600" dirty="0"/>
              <a:t>GPS Status</a:t>
            </a:r>
          </a:p>
        </p:txBody>
      </p:sp>
      <p:cxnSp>
        <p:nvCxnSpPr>
          <p:cNvPr id="214" name="Straight Arrow Connector 213"/>
          <p:cNvCxnSpPr/>
          <p:nvPr/>
        </p:nvCxnSpPr>
        <p:spPr>
          <a:xfrm flipH="1">
            <a:off x="6181618" y="4523173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6650405" y="4583433"/>
            <a:ext cx="510717" cy="18466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600" dirty="0"/>
              <a:t>INS Status</a:t>
            </a:r>
          </a:p>
        </p:txBody>
      </p:sp>
      <p:cxnSp>
        <p:nvCxnSpPr>
          <p:cNvPr id="216" name="Straight Arrow Connector 215"/>
          <p:cNvCxnSpPr/>
          <p:nvPr/>
        </p:nvCxnSpPr>
        <p:spPr>
          <a:xfrm flipH="1">
            <a:off x="6181618" y="4673034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7" name="TextBox 216"/>
          <p:cNvSpPr txBox="1"/>
          <p:nvPr/>
        </p:nvSpPr>
        <p:spPr>
          <a:xfrm>
            <a:off x="6650405" y="4737822"/>
            <a:ext cx="949940" cy="18466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600" dirty="0"/>
              <a:t>Camera Specifications</a:t>
            </a:r>
          </a:p>
        </p:txBody>
      </p:sp>
      <p:cxnSp>
        <p:nvCxnSpPr>
          <p:cNvPr id="218" name="Straight Arrow Connector 217"/>
          <p:cNvCxnSpPr/>
          <p:nvPr/>
        </p:nvCxnSpPr>
        <p:spPr>
          <a:xfrm flipH="1">
            <a:off x="6181618" y="4827423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6650405" y="5598038"/>
            <a:ext cx="518732" cy="18466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600" dirty="0"/>
              <a:t>PTU Status</a:t>
            </a:r>
          </a:p>
        </p:txBody>
      </p:sp>
      <p:cxnSp>
        <p:nvCxnSpPr>
          <p:cNvPr id="220" name="Straight Arrow Connector 219"/>
          <p:cNvCxnSpPr/>
          <p:nvPr/>
        </p:nvCxnSpPr>
        <p:spPr>
          <a:xfrm flipH="1">
            <a:off x="6181618" y="5681778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6650405" y="5445429"/>
            <a:ext cx="513923" cy="18466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600" dirty="0"/>
              <a:t>Still Image</a:t>
            </a:r>
          </a:p>
        </p:txBody>
      </p:sp>
      <p:cxnSp>
        <p:nvCxnSpPr>
          <p:cNvPr id="222" name="Straight Arrow Connector 221"/>
          <p:cNvCxnSpPr/>
          <p:nvPr/>
        </p:nvCxnSpPr>
        <p:spPr>
          <a:xfrm flipH="1">
            <a:off x="6181618" y="5523307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3" name="TextBox 222"/>
          <p:cNvSpPr txBox="1"/>
          <p:nvPr/>
        </p:nvSpPr>
        <p:spPr>
          <a:xfrm>
            <a:off x="6650405" y="4833210"/>
            <a:ext cx="938719" cy="18466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600" dirty="0"/>
              <a:t>Camera Configuration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6650405" y="5694754"/>
            <a:ext cx="549189" cy="18466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600" dirty="0"/>
              <a:t>PTU Control</a:t>
            </a:r>
          </a:p>
        </p:txBody>
      </p:sp>
      <p:cxnSp>
        <p:nvCxnSpPr>
          <p:cNvPr id="225" name="Straight Arrow Connector 224"/>
          <p:cNvCxnSpPr/>
          <p:nvPr/>
        </p:nvCxnSpPr>
        <p:spPr>
          <a:xfrm>
            <a:off x="6181618" y="5759621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6181618" y="4910022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6650405" y="4963486"/>
            <a:ext cx="1137491" cy="18466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600" dirty="0"/>
              <a:t>Digital Video Specifications</a:t>
            </a:r>
          </a:p>
        </p:txBody>
      </p:sp>
      <p:cxnSp>
        <p:nvCxnSpPr>
          <p:cNvPr id="228" name="Straight Arrow Connector 227"/>
          <p:cNvCxnSpPr/>
          <p:nvPr/>
        </p:nvCxnSpPr>
        <p:spPr>
          <a:xfrm flipH="1">
            <a:off x="6181618" y="5064810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6650404" y="5070597"/>
            <a:ext cx="1126270" cy="18466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600" dirty="0"/>
              <a:t>Digital Video Configuration</a:t>
            </a:r>
          </a:p>
        </p:txBody>
      </p:sp>
      <p:cxnSp>
        <p:nvCxnSpPr>
          <p:cNvPr id="230" name="Straight Arrow Connector 229"/>
          <p:cNvCxnSpPr/>
          <p:nvPr/>
        </p:nvCxnSpPr>
        <p:spPr>
          <a:xfrm>
            <a:off x="6181618" y="5147409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>
            <a:off x="6650404" y="5206736"/>
            <a:ext cx="855362" cy="18466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600" dirty="0"/>
              <a:t>H264 Specifications</a:t>
            </a:r>
          </a:p>
        </p:txBody>
      </p:sp>
      <p:cxnSp>
        <p:nvCxnSpPr>
          <p:cNvPr id="232" name="Straight Arrow Connector 231"/>
          <p:cNvCxnSpPr/>
          <p:nvPr/>
        </p:nvCxnSpPr>
        <p:spPr>
          <a:xfrm flipH="1">
            <a:off x="6181618" y="5296337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6650404" y="5302124"/>
            <a:ext cx="844142" cy="18466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600" dirty="0"/>
              <a:t>H264 Configuration</a:t>
            </a:r>
          </a:p>
        </p:txBody>
      </p:sp>
      <p:cxnSp>
        <p:nvCxnSpPr>
          <p:cNvPr id="234" name="Straight Arrow Connector 233"/>
          <p:cNvCxnSpPr/>
          <p:nvPr/>
        </p:nvCxnSpPr>
        <p:spPr>
          <a:xfrm>
            <a:off x="6181618" y="5378936"/>
            <a:ext cx="41148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119296" y="1446083"/>
            <a:ext cx="3118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Vehicle and Payload Systems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4846560" y="4735720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Autonomy</a:t>
            </a:r>
          </a:p>
          <a:p>
            <a:r>
              <a:rPr lang="en-US" sz="700" dirty="0">
                <a:solidFill>
                  <a:schemeClr val="bg1"/>
                </a:solidFill>
              </a:rPr>
              <a:t>Engine 3</a:t>
            </a:r>
          </a:p>
        </p:txBody>
      </p:sp>
      <p:sp>
        <p:nvSpPr>
          <p:cNvPr id="235" name="Rectangle 234"/>
          <p:cNvSpPr/>
          <p:nvPr/>
        </p:nvSpPr>
        <p:spPr>
          <a:xfrm>
            <a:off x="4109180" y="3926744"/>
            <a:ext cx="1269464" cy="952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Mission Autonomy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4725340" y="4562520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Autonomy</a:t>
            </a:r>
          </a:p>
          <a:p>
            <a:r>
              <a:rPr lang="en-US" sz="700" dirty="0">
                <a:solidFill>
                  <a:schemeClr val="bg1"/>
                </a:solidFill>
              </a:rPr>
              <a:t>Engine 2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3998906" y="3745935"/>
            <a:ext cx="1269464" cy="952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Mission Autonomy</a:t>
            </a:r>
          </a:p>
          <a:p>
            <a:pPr algn="ctr"/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67181" y="4389319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Autonomy</a:t>
            </a:r>
          </a:p>
          <a:p>
            <a:r>
              <a:rPr lang="en-US" sz="700" dirty="0">
                <a:solidFill>
                  <a:schemeClr val="bg1"/>
                </a:solidFill>
              </a:rPr>
              <a:t>Engine 1</a:t>
            </a:r>
          </a:p>
        </p:txBody>
      </p:sp>
      <p:cxnSp>
        <p:nvCxnSpPr>
          <p:cNvPr id="121" name="Straight Arrow Connector 120"/>
          <p:cNvCxnSpPr/>
          <p:nvPr/>
        </p:nvCxnSpPr>
        <p:spPr>
          <a:xfrm flipH="1">
            <a:off x="5265667" y="4379970"/>
            <a:ext cx="546611" cy="938"/>
          </a:xfrm>
          <a:prstGeom prst="straightConnector1">
            <a:avLst/>
          </a:prstGeom>
          <a:ln w="19050">
            <a:prstDash val="dash"/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5265667" y="4253946"/>
            <a:ext cx="567529" cy="2252"/>
          </a:xfrm>
          <a:prstGeom prst="straightConnector1">
            <a:avLst/>
          </a:prstGeom>
          <a:ln w="19050">
            <a:prstDash val="dash"/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V="1">
            <a:off x="4742470" y="4673034"/>
            <a:ext cx="0" cy="801008"/>
          </a:xfrm>
          <a:prstGeom prst="straightConnector1">
            <a:avLst/>
          </a:prstGeom>
          <a:ln w="19050">
            <a:prstDash val="dash"/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4619246" y="4702214"/>
            <a:ext cx="0" cy="761493"/>
          </a:xfrm>
          <a:prstGeom prst="straightConnector1">
            <a:avLst/>
          </a:prstGeom>
          <a:ln w="19050">
            <a:prstDash val="dash"/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 rot="16200000">
            <a:off x="-1187605" y="3534387"/>
            <a:ext cx="300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Motivation behind UMAA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7280" y="1152672"/>
            <a:ext cx="4962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A93D"/>
                </a:solidFill>
              </a:rPr>
              <a:t>Green shows notional services available on a shared DDS bus</a:t>
            </a:r>
          </a:p>
        </p:txBody>
      </p:sp>
    </p:spTree>
    <p:extLst>
      <p:ext uri="{BB962C8B-B14F-4D97-AF65-F5344CB8AC3E}">
        <p14:creationId xmlns:p14="http://schemas.microsoft.com/office/powerpoint/2010/main" val="275607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/>
          <p:cNvSpPr txBox="1">
            <a:spLocks/>
          </p:cNvSpPr>
          <p:nvPr/>
        </p:nvSpPr>
        <p:spPr bwMode="auto">
          <a:xfrm>
            <a:off x="72122" y="1296043"/>
            <a:ext cx="8925713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2000" b="1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b="1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  <a:defRPr sz="1600" b="1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600" b="1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»"/>
              <a:defRPr sz="1600" b="1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»"/>
              <a:defRPr sz="1600" b="1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»"/>
              <a:defRPr sz="1600" b="1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Font typeface="Arial" charset="0"/>
              <a:buChar char="»"/>
              <a:defRPr sz="1600" b="1">
                <a:solidFill>
                  <a:srgbClr val="003366"/>
                </a:solidFill>
                <a:latin typeface="+mn-lt"/>
              </a:defRPr>
            </a:lvl9pPr>
          </a:lstStyle>
          <a:p>
            <a:pPr marL="0" marR="0" lvl="0" indent="0" algn="ctr" defTabSz="68461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ts val="4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5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Standardizing common control</a:t>
            </a:r>
            <a:r>
              <a: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kumimoji="0" lang="en-US" sz="135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standardizing autonomy services</a:t>
            </a:r>
            <a:r>
              <a: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provides an extensible solution for operators and developers to engage with increasing autonomy capabilities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" y="2400300"/>
            <a:ext cx="5232518" cy="390252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510455" y="1296043"/>
            <a:ext cx="3258207" cy="30118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6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2971" y="3188246"/>
            <a:ext cx="3428433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6846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Common Control System (CCS) is a separate initiative from UMAA to establish the operator control system</a:t>
            </a:r>
          </a:p>
          <a:p>
            <a:pPr marL="214313" marR="0" lvl="0" indent="-214313" algn="l" defTabSz="6846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14313" marR="0" lvl="0" indent="-214313" algn="l" defTabSz="6846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UMAA scope is confined to the onboard capabilities in a vehicle including the ability to collaborate autonomously with other vehicles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8615" y="374057"/>
            <a:ext cx="7832725" cy="553998"/>
          </a:xfrm>
          <a:prstGeom prst="rect">
            <a:avLst/>
          </a:prstGeom>
        </p:spPr>
        <p:txBody>
          <a:bodyPr/>
          <a:lstStyle>
            <a:lvl1pPr algn="ctr" defTabSz="912813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lang="en-US" sz="32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  <a:lvl2pPr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2pPr>
            <a:lvl3pPr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3pPr>
            <a:lvl4pPr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4pPr>
            <a:lvl5pPr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5pPr>
            <a:lvl6pPr marL="609585" defTabSz="9143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1219170" defTabSz="9143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828754" defTabSz="9143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2438339" defTabSz="9143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912813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UMAA Scope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54565" y="4169284"/>
            <a:ext cx="3343269" cy="981038"/>
          </a:xfrm>
          <a:prstGeom prst="roundRect">
            <a:avLst>
              <a:gd name="adj" fmla="val 3613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6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42971" y="3116338"/>
            <a:ext cx="3354864" cy="981038"/>
          </a:xfrm>
          <a:prstGeom prst="roundRect">
            <a:avLst>
              <a:gd name="adj" fmla="val 3613"/>
            </a:avLst>
          </a:prstGeom>
          <a:noFill/>
          <a:ln w="19050">
            <a:solidFill>
              <a:srgbClr val="00A93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46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137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77544" y="2183640"/>
            <a:ext cx="7275783" cy="33027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000000"/>
                </a:solidFill>
                <a:latin typeface="Century Gothic"/>
              </a:rPr>
              <a:t>                       </a:t>
            </a:r>
            <a:endParaRPr lang="en-US" sz="1050" dirty="0">
              <a:solidFill>
                <a:srgbClr val="FF0000"/>
              </a:solidFill>
              <a:latin typeface="Century Gothic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rgbClr val="FF0000"/>
              </a:solidFill>
              <a:latin typeface="Century Gothic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rgbClr val="FF0000"/>
              </a:solidFill>
              <a:latin typeface="Century Gothic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rgbClr val="FF0000"/>
              </a:solidFill>
              <a:latin typeface="Century Gothic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rgbClr val="FF0000"/>
              </a:solidFill>
              <a:latin typeface="Century Gothic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rgbClr val="FF0000"/>
              </a:solidFill>
              <a:latin typeface="Century Gothic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rgbClr val="FF0000"/>
              </a:solidFill>
              <a:latin typeface="Century Gothic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rgbClr val="FF0000"/>
              </a:solidFill>
              <a:latin typeface="Century Gothic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rgbClr val="FF0000"/>
              </a:solidFill>
              <a:latin typeface="Century Gothic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rgbClr val="FF0000"/>
              </a:solidFill>
              <a:latin typeface="Century Gothic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rgbClr val="FF0000"/>
              </a:solidFill>
              <a:latin typeface="Century Gothic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9464" y="3727624"/>
            <a:ext cx="1563871" cy="96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b="1" dirty="0">
              <a:solidFill>
                <a:srgbClr val="FFFFFF"/>
              </a:solidFill>
              <a:latin typeface="Century Gothic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b="1" dirty="0">
              <a:solidFill>
                <a:srgbClr val="FFFFFF"/>
              </a:solidFill>
              <a:latin typeface="Century Gothic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Century Gothic"/>
              </a:rPr>
              <a:t>Specification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Century Gothic"/>
              </a:rPr>
              <a:t>Working Group (SWG)</a:t>
            </a:r>
          </a:p>
          <a:p>
            <a:pPr defTabSz="685800" fontAlgn="base"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Century Gothic"/>
              </a:rPr>
              <a:t>- Members*</a:t>
            </a:r>
          </a:p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900" dirty="0">
                <a:solidFill>
                  <a:srgbClr val="FFFFFF"/>
                </a:solidFill>
                <a:latin typeface="Century Gothic"/>
              </a:rPr>
              <a:t>SME Consultants*</a:t>
            </a:r>
          </a:p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900" dirty="0">
              <a:solidFill>
                <a:srgbClr val="FFFFFF"/>
              </a:solidFill>
              <a:latin typeface="Century Gothic"/>
            </a:endParaRPr>
          </a:p>
          <a:p>
            <a:pPr marL="214313" indent="-214313" algn="ctr"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900" dirty="0">
              <a:solidFill>
                <a:srgbClr val="FFFFFF"/>
              </a:solidFill>
              <a:latin typeface="Century Gothic"/>
            </a:endParaRPr>
          </a:p>
          <a:p>
            <a:pPr marL="214313" indent="-214313" algn="ctr"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9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17121" y="1287427"/>
            <a:ext cx="1569230" cy="67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Century Gothic"/>
              </a:rPr>
              <a:t>Program Manager*</a:t>
            </a:r>
          </a:p>
          <a:p>
            <a:pPr algn="ctr" defTabSz="685800" fontAlgn="base">
              <a:spcBef>
                <a:spcPts val="45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Century Gothic"/>
              </a:rPr>
              <a:t>CAPT </a:t>
            </a:r>
            <a:r>
              <a:rPr lang="en-US" sz="900" dirty="0" err="1">
                <a:solidFill>
                  <a:srgbClr val="FFFFFF"/>
                </a:solidFill>
                <a:latin typeface="Century Gothic"/>
              </a:rPr>
              <a:t>Searles</a:t>
            </a:r>
            <a:endParaRPr lang="en-US" sz="900" dirty="0">
              <a:solidFill>
                <a:srgbClr val="FFFFFF"/>
              </a:solidFill>
              <a:latin typeface="Century Gothic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FFFFFF"/>
                </a:solidFill>
                <a:latin typeface="Century Gothic"/>
              </a:rPr>
              <a:t>CDR Delwiche</a:t>
            </a:r>
            <a:endParaRPr lang="en-US" sz="9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35175" y="3682027"/>
            <a:ext cx="1915322" cy="692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Century Gothic"/>
              </a:rPr>
              <a:t>Reference Implementation Working Group (</a:t>
            </a:r>
            <a:r>
              <a:rPr lang="en-US" sz="1050" b="1" dirty="0" err="1">
                <a:solidFill>
                  <a:srgbClr val="FFFFFF"/>
                </a:solidFill>
                <a:latin typeface="Century Gothic"/>
              </a:rPr>
              <a:t>RWG</a:t>
            </a:r>
            <a:r>
              <a:rPr lang="en-US" sz="1050" b="1" dirty="0">
                <a:solidFill>
                  <a:srgbClr val="FFFFFF"/>
                </a:solidFill>
                <a:latin typeface="Century Gothic"/>
              </a:rPr>
              <a:t>)</a:t>
            </a:r>
          </a:p>
          <a:p>
            <a:pPr defTabSz="685800" fontAlgn="base">
              <a:spcBef>
                <a:spcPts val="45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Century Gothic"/>
              </a:rPr>
              <a:t>- Implementation Lead(s)*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34322" y="5708996"/>
            <a:ext cx="3416457" cy="4586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FFFFFF"/>
                </a:solidFill>
                <a:latin typeface="Century Gothic"/>
              </a:rPr>
              <a:t>Program Development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Century Gothic"/>
              </a:rPr>
              <a:t>(LDUUV, XLUUV, Razorback, MUSV, LUSV,…)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82453" y="3727624"/>
            <a:ext cx="1196046" cy="692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Century Gothic"/>
              </a:rPr>
              <a:t>PM Liaison</a:t>
            </a:r>
          </a:p>
          <a:p>
            <a:pPr marL="128588" indent="-128588" defTabSz="685800" fontAlgn="base">
              <a:spcBef>
                <a:spcPts val="45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900" dirty="0">
                <a:solidFill>
                  <a:srgbClr val="FFFFFF"/>
                </a:solidFill>
                <a:latin typeface="Century Gothic"/>
              </a:rPr>
              <a:t>Representative for Platform*</a:t>
            </a:r>
            <a:endParaRPr lang="en-US" sz="75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72422" y="4961912"/>
            <a:ext cx="1300531" cy="3764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FFFFFF"/>
                </a:solidFill>
                <a:latin typeface="Century Gothic"/>
              </a:rPr>
              <a:t>Industry</a:t>
            </a:r>
          </a:p>
        </p:txBody>
      </p:sp>
      <p:sp>
        <p:nvSpPr>
          <p:cNvPr id="31" name="Curved Left Arrow 30"/>
          <p:cNvSpPr/>
          <p:nvPr/>
        </p:nvSpPr>
        <p:spPr>
          <a:xfrm rot="10800000">
            <a:off x="4023409" y="4537875"/>
            <a:ext cx="399278" cy="4747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2" name="Curved Left Arrow 31"/>
          <p:cNvSpPr/>
          <p:nvPr/>
        </p:nvSpPr>
        <p:spPr>
          <a:xfrm rot="522828">
            <a:off x="4435390" y="4615328"/>
            <a:ext cx="399278" cy="4747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000000"/>
              </a:solidFill>
              <a:latin typeface="Century Gothic"/>
            </a:endParaRPr>
          </a:p>
        </p:txBody>
      </p:sp>
      <p:cxnSp>
        <p:nvCxnSpPr>
          <p:cNvPr id="33" name="Straight Arrow Connector 32"/>
          <p:cNvCxnSpPr>
            <a:endCxn id="28" idx="2"/>
          </p:cNvCxnSpPr>
          <p:nvPr/>
        </p:nvCxnSpPr>
        <p:spPr>
          <a:xfrm flipH="1" flipV="1">
            <a:off x="1580476" y="4420587"/>
            <a:ext cx="9460" cy="132902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39" idx="2"/>
            <a:endCxn id="15" idx="0"/>
          </p:cNvCxnSpPr>
          <p:nvPr/>
        </p:nvCxnSpPr>
        <p:spPr>
          <a:xfrm rot="5400000">
            <a:off x="4224814" y="3554296"/>
            <a:ext cx="339915" cy="674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39" idx="2"/>
            <a:endCxn id="21" idx="0"/>
          </p:cNvCxnSpPr>
          <p:nvPr/>
        </p:nvCxnSpPr>
        <p:spPr>
          <a:xfrm rot="16200000" flipH="1">
            <a:off x="5598329" y="2187520"/>
            <a:ext cx="294318" cy="2694695"/>
          </a:xfrm>
          <a:prstGeom prst="bent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8" idx="2"/>
            <a:endCxn id="39" idx="0"/>
          </p:cNvCxnSpPr>
          <p:nvPr/>
        </p:nvCxnSpPr>
        <p:spPr>
          <a:xfrm rot="5400000">
            <a:off x="4187612" y="2176557"/>
            <a:ext cx="424654" cy="359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28" idx="0"/>
            <a:endCxn id="39" idx="1"/>
          </p:cNvCxnSpPr>
          <p:nvPr/>
        </p:nvCxnSpPr>
        <p:spPr>
          <a:xfrm rot="5400000" flipH="1" flipV="1">
            <a:off x="2112454" y="2357218"/>
            <a:ext cx="838429" cy="190238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5" idx="1"/>
            <a:endCxn id="24" idx="0"/>
          </p:cNvCxnSpPr>
          <p:nvPr/>
        </p:nvCxnSpPr>
        <p:spPr>
          <a:xfrm rot="10800000" flipV="1">
            <a:off x="3242552" y="4208728"/>
            <a:ext cx="366913" cy="15002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482861" y="2390681"/>
            <a:ext cx="1830560" cy="99702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FFFFFF"/>
                </a:solidFill>
                <a:latin typeface="Century Gothic"/>
              </a:rPr>
              <a:t>Unmanned Maritime Autonomy Architecture Board (UMAAB*)</a:t>
            </a:r>
          </a:p>
          <a:p>
            <a:pPr marL="214313" indent="-214313" defTabSz="685800" fontAlgn="base">
              <a:spcBef>
                <a:spcPts val="45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900" dirty="0">
                <a:solidFill>
                  <a:srgbClr val="FFFFFF"/>
                </a:solidFill>
                <a:latin typeface="Century Gothic"/>
              </a:rPr>
              <a:t>Chair*</a:t>
            </a:r>
          </a:p>
          <a:p>
            <a:pPr marL="214313" indent="-214313"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900" dirty="0">
                <a:solidFill>
                  <a:srgbClr val="FFFFFF"/>
                </a:solidFill>
                <a:latin typeface="Century Gothic"/>
              </a:rPr>
              <a:t>Members*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17790" y="2439188"/>
            <a:ext cx="2835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</a:rPr>
              <a:t>- Program office coordination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</a:rPr>
              <a:t>- Architecture definition and evolution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</a:rPr>
              <a:t>- Governance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</a:rPr>
              <a:t>- Compliance standard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</a:rPr>
              <a:t>- Configuration control (IDL, ICDs, Reference Implementation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</a:rPr>
              <a:t>- Weekly teleconferences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</a:rPr>
              <a:t>- Industry days (live and virtual)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5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59271" y="4102396"/>
            <a:ext cx="128096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</a:rPr>
              <a:t>- Model updates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</a:rPr>
              <a:t>- ICD content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</a:rPr>
              <a:t>- ICD/IDL tool chain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</a:rPr>
              <a:t>- Weekly teleconferences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603744" y="4410100"/>
            <a:ext cx="1386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</a:rPr>
              <a:t>- Reference Implementation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</a:rPr>
              <a:t>- Portability testing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</a:rPr>
              <a:t>- Compliance testing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</a:rPr>
              <a:t>- Bi-weekly teleconferences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144447" y="3978234"/>
            <a:ext cx="999041" cy="2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136934" y="3786383"/>
            <a:ext cx="117623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</a:rPr>
              <a:t>Liaison with UMAAB</a:t>
            </a:r>
          </a:p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</a:rPr>
              <a:t>Advocate for program requirements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84324" y="2187739"/>
            <a:ext cx="2732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</a:rPr>
              <a:t>Unmanned Maritime Autonomy Architecture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</a:rPr>
              <a:t>(U</a:t>
            </a:r>
            <a:r>
              <a:rPr lang="en-US" sz="1000" dirty="0" err="1">
                <a:solidFill>
                  <a:srgbClr val="000000"/>
                </a:solidFill>
                <a:latin typeface="Arial" pitchFamily="34" charset="0"/>
              </a:rPr>
              <a:t>MAA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</a:rPr>
              <a:t>) Interface Control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</a:rPr>
              <a:t>Working Group (</a:t>
            </a:r>
            <a:r>
              <a:rPr lang="en-US" sz="1000" dirty="0" err="1">
                <a:solidFill>
                  <a:srgbClr val="000000"/>
                </a:solidFill>
                <a:latin typeface="Arial" pitchFamily="34" charset="0"/>
              </a:rPr>
              <a:t>ICWG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66726" y="3442704"/>
            <a:ext cx="1234623" cy="196208"/>
          </a:xfrm>
          <a:prstGeom prst="rect">
            <a:avLst/>
          </a:prstGeom>
          <a:solidFill>
            <a:srgbClr val="B9CDE5">
              <a:alpha val="67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00" fontAlgn="base">
              <a:spcBef>
                <a:spcPct val="0"/>
              </a:spcBef>
              <a:spcAft>
                <a:spcPct val="0"/>
              </a:spcAft>
              <a:defRPr sz="675" i="1">
                <a:solidFill>
                  <a:srgbClr val="0070C0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(Direction, coordination)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469969" y="6021044"/>
            <a:ext cx="160159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</a:rPr>
              <a:t>* Formal names from UMAAB charter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963796" y="2748055"/>
            <a:ext cx="1222207" cy="196208"/>
          </a:xfrm>
          <a:prstGeom prst="rect">
            <a:avLst/>
          </a:prstGeom>
          <a:solidFill>
            <a:srgbClr val="B9CDE5">
              <a:alpha val="67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00" fontAlgn="base">
              <a:spcBef>
                <a:spcPct val="0"/>
              </a:spcBef>
              <a:spcAft>
                <a:spcPct val="0"/>
              </a:spcAft>
              <a:defRPr sz="675" i="1">
                <a:solidFill>
                  <a:srgbClr val="0070C0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(Recommended updates)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181044" y="1383594"/>
            <a:ext cx="1991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</a:rPr>
              <a:t>- Direction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</a:rPr>
              <a:t>- Membership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</a:rPr>
              <a:t>- Approval of deliverables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</a:rPr>
              <a:t>- Cross program coordination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395798" y="2183642"/>
            <a:ext cx="1234623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5" i="1" dirty="0">
                <a:solidFill>
                  <a:srgbClr val="0070C0"/>
                </a:solidFill>
                <a:latin typeface="Arial" pitchFamily="34" charset="0"/>
              </a:rPr>
              <a:t>(Direction, coordination)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35585" y="4621579"/>
            <a:ext cx="1197050" cy="196208"/>
          </a:xfrm>
          <a:prstGeom prst="rect">
            <a:avLst/>
          </a:prstGeom>
          <a:solidFill>
            <a:srgbClr val="B9CDE5">
              <a:alpha val="67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00" fontAlgn="base">
              <a:spcBef>
                <a:spcPct val="0"/>
              </a:spcBef>
              <a:spcAft>
                <a:spcPct val="0"/>
              </a:spcAft>
              <a:defRPr sz="675" i="1">
                <a:solidFill>
                  <a:srgbClr val="0070C0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(Program requirements)</a:t>
            </a:r>
          </a:p>
        </p:txBody>
      </p:sp>
      <p:cxnSp>
        <p:nvCxnSpPr>
          <p:cNvPr id="49" name="Elbow Connector 48"/>
          <p:cNvCxnSpPr>
            <a:stCxn id="15" idx="1"/>
            <a:endCxn id="30" idx="1"/>
          </p:cNvCxnSpPr>
          <p:nvPr/>
        </p:nvCxnSpPr>
        <p:spPr>
          <a:xfrm rot="10800000" flipH="1" flipV="1">
            <a:off x="3609464" y="4208728"/>
            <a:ext cx="162958" cy="941410"/>
          </a:xfrm>
          <a:prstGeom prst="bentConnector3">
            <a:avLst>
              <a:gd name="adj1" fmla="val -22700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841636" y="5012584"/>
            <a:ext cx="688734" cy="300082"/>
          </a:xfrm>
          <a:prstGeom prst="rect">
            <a:avLst/>
          </a:prstGeom>
          <a:solidFill>
            <a:srgbClr val="B9CDE5">
              <a:alpha val="67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5" i="1" dirty="0">
                <a:solidFill>
                  <a:srgbClr val="0070C0"/>
                </a:solidFill>
                <a:latin typeface="Arial" pitchFamily="34" charset="0"/>
              </a:rPr>
              <a:t>(</a:t>
            </a:r>
            <a:r>
              <a:rPr lang="en-US" sz="675" i="1" dirty="0" err="1">
                <a:solidFill>
                  <a:srgbClr val="0070C0"/>
                </a:solidFill>
                <a:latin typeface="Arial" pitchFamily="34" charset="0"/>
              </a:rPr>
              <a:t>ICDs</a:t>
            </a:r>
            <a:r>
              <a:rPr lang="en-US" sz="675" i="1" dirty="0">
                <a:solidFill>
                  <a:srgbClr val="0070C0"/>
                </a:solidFill>
                <a:latin typeface="Arial" pitchFamily="34" charset="0"/>
              </a:rPr>
              <a:t>, </a:t>
            </a:r>
            <a:r>
              <a:rPr lang="en-US" sz="675" i="1" dirty="0" err="1">
                <a:solidFill>
                  <a:srgbClr val="0070C0"/>
                </a:solidFill>
                <a:latin typeface="Arial" pitchFamily="34" charset="0"/>
              </a:rPr>
              <a:t>IDL</a:t>
            </a:r>
            <a:r>
              <a:rPr lang="en-US" sz="675" i="1" dirty="0">
                <a:solidFill>
                  <a:srgbClr val="0070C0"/>
                </a:solidFill>
                <a:latin typeface="Arial" pitchFamily="34" charset="0"/>
              </a:rPr>
              <a:t>, Compliance)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98189" y="4973271"/>
            <a:ext cx="1480319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</a:rPr>
              <a:t>- Interface input / feedback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</a:rPr>
              <a:t>- UMAA implementations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748218" y="322341"/>
            <a:ext cx="7832725" cy="5539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2813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  <a:lvl2pPr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2pPr>
            <a:lvl3pPr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3pPr>
            <a:lvl4pPr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4pPr>
            <a:lvl5pPr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5pPr>
            <a:lvl6pPr marL="609585" defTabSz="9143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1219170" defTabSz="9143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828754" defTabSz="9143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2438339" defTabSz="9143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r>
              <a:rPr lang="en-US" dirty="0"/>
              <a:t>UMAA Organization</a:t>
            </a:r>
          </a:p>
        </p:txBody>
      </p:sp>
      <p:cxnSp>
        <p:nvCxnSpPr>
          <p:cNvPr id="52" name="Elbow Connector 51"/>
          <p:cNvCxnSpPr>
            <a:endCxn id="39" idx="1"/>
          </p:cNvCxnSpPr>
          <p:nvPr/>
        </p:nvCxnSpPr>
        <p:spPr>
          <a:xfrm rot="5400000" flipH="1" flipV="1">
            <a:off x="2657478" y="3476620"/>
            <a:ext cx="1412808" cy="23795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004E154-39F9-4918-A2C7-2E7CE831EC5D}"/>
              </a:ext>
            </a:extLst>
          </p:cNvPr>
          <p:cNvSpPr txBox="1"/>
          <p:nvPr/>
        </p:nvSpPr>
        <p:spPr>
          <a:xfrm>
            <a:off x="2766587" y="3462297"/>
            <a:ext cx="921138" cy="196208"/>
          </a:xfrm>
          <a:prstGeom prst="rect">
            <a:avLst/>
          </a:prstGeom>
          <a:solidFill>
            <a:srgbClr val="B9CDE5">
              <a:alpha val="67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00" fontAlgn="base">
              <a:spcBef>
                <a:spcPct val="0"/>
              </a:spcBef>
              <a:spcAft>
                <a:spcPct val="0"/>
              </a:spcAft>
              <a:defRPr sz="675" i="1">
                <a:solidFill>
                  <a:srgbClr val="0070C0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(Update requests)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74601" y="3824424"/>
            <a:ext cx="711640" cy="300082"/>
          </a:xfrm>
          <a:prstGeom prst="rect">
            <a:avLst/>
          </a:prstGeom>
          <a:solidFill>
            <a:srgbClr val="B9CDE5">
              <a:alpha val="67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00" fontAlgn="base">
              <a:spcBef>
                <a:spcPct val="0"/>
              </a:spcBef>
              <a:spcAft>
                <a:spcPct val="0"/>
              </a:spcAft>
              <a:defRPr sz="675" i="1">
                <a:solidFill>
                  <a:srgbClr val="0070C0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(ICDs, IDL,</a:t>
            </a:r>
          </a:p>
          <a:p>
            <a:r>
              <a:rPr lang="en-US" dirty="0"/>
              <a:t> Compliance)</a:t>
            </a:r>
          </a:p>
        </p:txBody>
      </p:sp>
    </p:spTree>
    <p:extLst>
      <p:ext uri="{BB962C8B-B14F-4D97-AF65-F5344CB8AC3E}">
        <p14:creationId xmlns:p14="http://schemas.microsoft.com/office/powerpoint/2010/main" val="76469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754" y="1234785"/>
            <a:ext cx="7654106" cy="5244420"/>
          </a:xfrm>
        </p:spPr>
        <p:txBody>
          <a:bodyPr/>
          <a:lstStyle/>
          <a:p>
            <a:r>
              <a:rPr lang="en-US" sz="1600" dirty="0"/>
              <a:t>Joint Architecture for Unmanned Ground Systems (JAUGS)</a:t>
            </a:r>
          </a:p>
          <a:p>
            <a:pPr marL="668020" lvl="1" indent="-245745"/>
            <a:r>
              <a:rPr lang="en-US" sz="1400" dirty="0"/>
              <a:t>OSD charter established JAUGS WG 1997</a:t>
            </a:r>
          </a:p>
          <a:p>
            <a:pPr marL="668020" lvl="1" indent="-245745"/>
            <a:r>
              <a:rPr lang="en-US" sz="1400" dirty="0">
                <a:ea typeface="ＭＳ Ｐゴシック"/>
              </a:rPr>
              <a:t>OSD updated charter established JAUS WG 2002</a:t>
            </a:r>
          </a:p>
          <a:p>
            <a:pPr marL="668020" lvl="1" indent="-245745"/>
            <a:r>
              <a:rPr lang="en-US" sz="1400" dirty="0"/>
              <a:t>JAUS governance transitioned to SAE AS-4 Committee 2004</a:t>
            </a:r>
          </a:p>
          <a:p>
            <a:pPr marL="668020" lvl="1" indent="-245745"/>
            <a:r>
              <a:rPr lang="en-US" sz="1400" dirty="0"/>
              <a:t>Original stakeholders – Ground robotics</a:t>
            </a:r>
          </a:p>
          <a:p>
            <a:r>
              <a:rPr lang="en-US" sz="1600" dirty="0"/>
              <a:t>UAS (Unmanned Aircraft Systems) Control Segment (UCS) Architecture</a:t>
            </a:r>
          </a:p>
          <a:p>
            <a:pPr marL="668020" lvl="1" indent="-245745"/>
            <a:r>
              <a:rPr lang="en-US" sz="1400" dirty="0"/>
              <a:t>OSD charter established UCS WG 2009</a:t>
            </a:r>
          </a:p>
          <a:p>
            <a:pPr marL="668020" lvl="1" indent="-245745"/>
            <a:r>
              <a:rPr lang="en-US" sz="1400" dirty="0"/>
              <a:t>UCS governance transitioned to SAE AS-4 Committee 2015</a:t>
            </a:r>
          </a:p>
          <a:p>
            <a:pPr marL="668020" lvl="1" indent="-245745"/>
            <a:r>
              <a:rPr lang="en-US" sz="1400" dirty="0"/>
              <a:t>SAE charter updated UxS Control Segment (UCS) 2015</a:t>
            </a:r>
          </a:p>
          <a:p>
            <a:pPr marL="668020" lvl="1" indent="-245745"/>
            <a:r>
              <a:rPr lang="en-US" sz="1400" dirty="0"/>
              <a:t>Stakeholders</a:t>
            </a:r>
          </a:p>
          <a:p>
            <a:pPr lvl="2"/>
            <a:r>
              <a:rPr lang="en-US" sz="1400" dirty="0"/>
              <a:t>Common Control System (CCS)</a:t>
            </a:r>
          </a:p>
          <a:p>
            <a:r>
              <a:rPr lang="en-US" sz="1600" dirty="0"/>
              <a:t>UCSMDE (Multi-Domain Extension)</a:t>
            </a:r>
          </a:p>
          <a:p>
            <a:pPr marL="668020" lvl="1" indent="-245745"/>
            <a:r>
              <a:rPr lang="en-US" sz="1400" dirty="0"/>
              <a:t>OSD promoted UCS for the maritime domain 2013</a:t>
            </a:r>
          </a:p>
          <a:p>
            <a:pPr marL="668020" lvl="1" indent="-245745"/>
            <a:r>
              <a:rPr lang="en-US" sz="1400" dirty="0">
                <a:ea typeface="ＭＳ Ｐゴシック"/>
              </a:rPr>
              <a:t>Evolved over the next few years by Community of Interest (COI)</a:t>
            </a:r>
          </a:p>
          <a:p>
            <a:r>
              <a:rPr lang="en-US" sz="1600" dirty="0"/>
              <a:t>The Object Management Group (OMG) Data-Distribution Service for Real-Time Systems (DDS) used is an open international middleware standard using publish-subscribe communications for real-time and embedded systems.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2813">
              <a:lnSpc>
                <a:spcPct val="75000"/>
              </a:lnSpc>
            </a:pPr>
            <a:r>
              <a:rPr lang="en-US" i="1" kern="1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Unmanned System Standards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793" y="1404118"/>
            <a:ext cx="1089932" cy="144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3930" y="3344016"/>
            <a:ext cx="1860070" cy="1502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793" y="5205388"/>
            <a:ext cx="1150988" cy="111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32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lowchart: Process 60"/>
          <p:cNvSpPr/>
          <p:nvPr/>
        </p:nvSpPr>
        <p:spPr>
          <a:xfrm>
            <a:off x="3660060" y="3642016"/>
            <a:ext cx="2948558" cy="1787771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CCS</a:t>
            </a:r>
          </a:p>
        </p:txBody>
      </p:sp>
      <p:sp>
        <p:nvSpPr>
          <p:cNvPr id="55" name="Flowchart: Process 54"/>
          <p:cNvSpPr/>
          <p:nvPr/>
        </p:nvSpPr>
        <p:spPr>
          <a:xfrm>
            <a:off x="2826327" y="3763042"/>
            <a:ext cx="3443778" cy="1787771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UMAA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3738292" y="4137085"/>
            <a:ext cx="569098" cy="6812"/>
          </a:xfrm>
          <a:prstGeom prst="straightConnector1">
            <a:avLst/>
          </a:prstGeom>
          <a:ln w="6985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2813">
              <a:lnSpc>
                <a:spcPct val="75000"/>
              </a:lnSpc>
            </a:pPr>
            <a:r>
              <a:rPr lang="en-US" sz="2800" i="1" kern="1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Alignment of UMAA and CCS</a:t>
            </a:r>
          </a:p>
        </p:txBody>
      </p:sp>
      <p:sp>
        <p:nvSpPr>
          <p:cNvPr id="40" name="Flowchart: Process 39"/>
          <p:cNvSpPr/>
          <p:nvPr/>
        </p:nvSpPr>
        <p:spPr>
          <a:xfrm>
            <a:off x="3893872" y="4547183"/>
            <a:ext cx="2079764" cy="831434"/>
          </a:xfrm>
          <a:prstGeom prst="flowChartProcess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307390" y="1456011"/>
            <a:ext cx="1037843" cy="48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UCS</a:t>
            </a:r>
          </a:p>
          <a:p>
            <a:pPr algn="ctr"/>
            <a:r>
              <a:rPr lang="en-US" sz="1000" dirty="0"/>
              <a:t>(Version 3.4)</a:t>
            </a:r>
          </a:p>
        </p:txBody>
      </p:sp>
      <p:sp>
        <p:nvSpPr>
          <p:cNvPr id="42" name="Flowchart: Magnetic Disk 41"/>
          <p:cNvSpPr/>
          <p:nvPr/>
        </p:nvSpPr>
        <p:spPr>
          <a:xfrm>
            <a:off x="3241143" y="1909061"/>
            <a:ext cx="806958" cy="90087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/>
              <a:t>MDE</a:t>
            </a:r>
          </a:p>
          <a:p>
            <a:pPr algn="ctr"/>
            <a:r>
              <a:rPr lang="en-US" sz="1000" dirty="0"/>
              <a:t>(JSON)</a:t>
            </a:r>
            <a:endParaRPr lang="en-US" sz="1400" dirty="0"/>
          </a:p>
        </p:txBody>
      </p:sp>
      <p:sp>
        <p:nvSpPr>
          <p:cNvPr id="45" name="Rectangle 44"/>
          <p:cNvSpPr/>
          <p:nvPr/>
        </p:nvSpPr>
        <p:spPr>
          <a:xfrm>
            <a:off x="4307390" y="2158187"/>
            <a:ext cx="1037844" cy="4726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UxSDK</a:t>
            </a:r>
          </a:p>
          <a:p>
            <a:pPr algn="ctr"/>
            <a:r>
              <a:rPr lang="en-US" sz="1400" dirty="0"/>
              <a:t>Tool</a:t>
            </a:r>
            <a:endParaRPr lang="en-US" sz="1000" dirty="0"/>
          </a:p>
        </p:txBody>
      </p:sp>
      <p:sp>
        <p:nvSpPr>
          <p:cNvPr id="46" name="Rectangle 45"/>
          <p:cNvSpPr/>
          <p:nvPr/>
        </p:nvSpPr>
        <p:spPr>
          <a:xfrm>
            <a:off x="4307390" y="2843986"/>
            <a:ext cx="1037844" cy="405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UCSMDE</a:t>
            </a:r>
          </a:p>
        </p:txBody>
      </p:sp>
      <p:sp>
        <p:nvSpPr>
          <p:cNvPr id="47" name="Flowchart: Magnetic Disk 46"/>
          <p:cNvSpPr/>
          <p:nvPr/>
        </p:nvSpPr>
        <p:spPr>
          <a:xfrm>
            <a:off x="3040611" y="3809805"/>
            <a:ext cx="1003442" cy="685800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/>
              <a:t>UMAA</a:t>
            </a:r>
          </a:p>
          <a:p>
            <a:pPr algn="ctr"/>
            <a:r>
              <a:rPr lang="en-US" sz="1000" dirty="0"/>
              <a:t>(</a:t>
            </a:r>
            <a:r>
              <a:rPr lang="en-US" sz="1000" dirty="0" err="1"/>
              <a:t>FreeMarker</a:t>
            </a:r>
            <a:endParaRPr lang="en-US" sz="1000" dirty="0"/>
          </a:p>
          <a:p>
            <a:pPr algn="ctr"/>
            <a:r>
              <a:rPr lang="en-US" sz="1000" dirty="0"/>
              <a:t>templates)</a:t>
            </a:r>
            <a:endParaRPr lang="en-US" sz="1400" dirty="0"/>
          </a:p>
        </p:txBody>
      </p:sp>
      <p:sp>
        <p:nvSpPr>
          <p:cNvPr id="48" name="Rectangle 47"/>
          <p:cNvSpPr/>
          <p:nvPr/>
        </p:nvSpPr>
        <p:spPr>
          <a:xfrm>
            <a:off x="4307390" y="3884704"/>
            <a:ext cx="1037843" cy="4439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UxSDK</a:t>
            </a:r>
          </a:p>
          <a:p>
            <a:pPr algn="ctr"/>
            <a:r>
              <a:rPr lang="en-US" sz="1400" dirty="0"/>
              <a:t>Tool</a:t>
            </a:r>
            <a:endParaRPr lang="en-US" sz="1000" dirty="0"/>
          </a:p>
        </p:txBody>
      </p:sp>
      <p:sp>
        <p:nvSpPr>
          <p:cNvPr id="49" name="Flowchart: Multidocument 48"/>
          <p:cNvSpPr/>
          <p:nvPr/>
        </p:nvSpPr>
        <p:spPr>
          <a:xfrm>
            <a:off x="4003352" y="4620000"/>
            <a:ext cx="822960" cy="685800"/>
          </a:xfrm>
          <a:prstGeom prst="flowChartMultidocumen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UMAA</a:t>
            </a:r>
          </a:p>
          <a:p>
            <a:pPr algn="ctr"/>
            <a:r>
              <a:rPr lang="en-US" sz="1400" dirty="0"/>
              <a:t>ICD</a:t>
            </a:r>
          </a:p>
        </p:txBody>
      </p:sp>
      <p:sp>
        <p:nvSpPr>
          <p:cNvPr id="50" name="Flowchart: Multidocument 49"/>
          <p:cNvSpPr/>
          <p:nvPr/>
        </p:nvSpPr>
        <p:spPr>
          <a:xfrm>
            <a:off x="5042339" y="4620000"/>
            <a:ext cx="822960" cy="685800"/>
          </a:xfrm>
          <a:prstGeom prst="flowChartMultidocumen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UMAA</a:t>
            </a:r>
          </a:p>
          <a:p>
            <a:pPr algn="ctr"/>
            <a:r>
              <a:rPr lang="en-US" sz="1400" dirty="0"/>
              <a:t>IDL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367075" y="2309768"/>
            <a:ext cx="1393265" cy="342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/>
              <a:t>SAE AS-4UCS</a:t>
            </a:r>
            <a:endParaRPr lang="en-US" sz="10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3445023"/>
            <a:ext cx="9144000" cy="0"/>
          </a:xfrm>
          <a:prstGeom prst="line">
            <a:avLst/>
          </a:prstGeom>
          <a:ln w="63500"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47369" y="1964086"/>
            <a:ext cx="157607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/>
              <a:t>Platform</a:t>
            </a:r>
          </a:p>
          <a:p>
            <a:pPr algn="ctr"/>
            <a:r>
              <a:rPr lang="en-US" sz="1500" b="1" dirty="0"/>
              <a:t>Independent</a:t>
            </a:r>
          </a:p>
          <a:p>
            <a:pPr algn="ctr"/>
            <a:r>
              <a:rPr lang="en-US" sz="1500" b="1" dirty="0"/>
              <a:t>Model (PIM)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68212" y="4191779"/>
            <a:ext cx="156164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/>
              <a:t>Platform</a:t>
            </a:r>
          </a:p>
          <a:p>
            <a:pPr algn="ctr"/>
            <a:r>
              <a:rPr lang="en-US" sz="1500" b="1" dirty="0"/>
              <a:t>Specific</a:t>
            </a:r>
          </a:p>
          <a:p>
            <a:pPr algn="ctr"/>
            <a:r>
              <a:rPr lang="en-US" sz="1500" b="1" dirty="0"/>
              <a:t>Model (PSM)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483806" y="5723365"/>
            <a:ext cx="6276534" cy="71010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002060"/>
                </a:solidFill>
              </a:rPr>
              <a:t>UMAA and CCS under one version of the UCSMDE model with path for alignment with latest UCS standard</a:t>
            </a:r>
          </a:p>
        </p:txBody>
      </p:sp>
      <p:cxnSp>
        <p:nvCxnSpPr>
          <p:cNvPr id="15" name="Elbow Connector 14"/>
          <p:cNvCxnSpPr>
            <a:stCxn id="46" idx="3"/>
            <a:endCxn id="57" idx="2"/>
          </p:cNvCxnSpPr>
          <p:nvPr/>
        </p:nvCxnSpPr>
        <p:spPr>
          <a:xfrm flipV="1">
            <a:off x="5345234" y="2652668"/>
            <a:ext cx="1433322" cy="362769"/>
          </a:xfrm>
          <a:prstGeom prst="bentConnector2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57" idx="0"/>
            <a:endCxn id="41" idx="3"/>
          </p:cNvCxnSpPr>
          <p:nvPr/>
        </p:nvCxnSpPr>
        <p:spPr>
          <a:xfrm rot="16200000" flipV="1">
            <a:off x="5857473" y="1388685"/>
            <a:ext cx="408843" cy="1433322"/>
          </a:xfrm>
          <a:prstGeom prst="bentConnector2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850631" y="1972618"/>
            <a:ext cx="0" cy="215537"/>
          </a:xfrm>
          <a:prstGeom prst="straightConnector1">
            <a:avLst/>
          </a:prstGeom>
          <a:ln w="6985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850631" y="2639124"/>
            <a:ext cx="0" cy="213176"/>
          </a:xfrm>
          <a:prstGeom prst="straightConnector1">
            <a:avLst/>
          </a:prstGeom>
          <a:ln w="6985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4078616" y="2411760"/>
            <a:ext cx="214884" cy="467"/>
          </a:xfrm>
          <a:prstGeom prst="straightConnector1">
            <a:avLst/>
          </a:prstGeom>
          <a:ln w="6985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46" idx="2"/>
            <a:endCxn id="48" idx="0"/>
          </p:cNvCxnSpPr>
          <p:nvPr/>
        </p:nvCxnSpPr>
        <p:spPr>
          <a:xfrm>
            <a:off x="4826312" y="3249613"/>
            <a:ext cx="0" cy="635091"/>
          </a:xfrm>
          <a:prstGeom prst="straightConnector1">
            <a:avLst/>
          </a:prstGeom>
          <a:ln w="6985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48" idx="2"/>
            <a:endCxn id="40" idx="0"/>
          </p:cNvCxnSpPr>
          <p:nvPr/>
        </p:nvCxnSpPr>
        <p:spPr>
          <a:xfrm>
            <a:off x="4933754" y="4328672"/>
            <a:ext cx="0" cy="218512"/>
          </a:xfrm>
          <a:prstGeom prst="straightConnector1">
            <a:avLst/>
          </a:prstGeom>
          <a:ln w="6985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247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06 Executive Review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O FNC Mtg Sep0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O FNC Mtg Sep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 FNC Mtg Sep0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 FNC Mtg Sep0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 FNC Mtg Sep0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 FNC Mtg Sep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 FNC Mtg Sep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 FNC Mtg Sep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 FNC Mtg Sep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 FNC Mtg Sep0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 FNC Mtg Sep0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 FNC Mtg Sep0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 FNC Mtg Sep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 FNC Mtg Sep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 FNC Mtg Sep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 FNC Mtg Sep03 8">
        <a:dk1>
          <a:srgbClr val="000000"/>
        </a:dk1>
        <a:lt1>
          <a:srgbClr val="FFFFFF"/>
        </a:lt1>
        <a:dk2>
          <a:srgbClr val="FFFF00"/>
        </a:dk2>
        <a:lt2>
          <a:srgbClr val="000000"/>
        </a:lt2>
        <a:accent1>
          <a:srgbClr val="FF00FF"/>
        </a:accent1>
        <a:accent2>
          <a:srgbClr val="FF8000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E77300"/>
        </a:accent6>
        <a:hlink>
          <a:srgbClr val="CC0000"/>
        </a:hlink>
        <a:folHlink>
          <a:srgbClr val="C0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406 Executive Review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O FNC Mtg Sep0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O FNC Mtg Sep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 FNC Mtg Sep0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 FNC Mtg Sep0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 FNC Mtg Sep0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 FNC Mtg Sep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 FNC Mtg Sep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 FNC Mtg Sep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 FNC Mtg Sep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 FNC Mtg Sep0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 FNC Mtg Sep0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 FNC Mtg Sep0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 FNC Mtg Sep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 FNC Mtg Sep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 FNC Mtg Sep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 FNC Mtg Sep03 8">
        <a:dk1>
          <a:srgbClr val="000000"/>
        </a:dk1>
        <a:lt1>
          <a:srgbClr val="FFFFFF"/>
        </a:lt1>
        <a:dk2>
          <a:srgbClr val="FFFF00"/>
        </a:dk2>
        <a:lt2>
          <a:srgbClr val="000000"/>
        </a:lt2>
        <a:accent1>
          <a:srgbClr val="FF00FF"/>
        </a:accent1>
        <a:accent2>
          <a:srgbClr val="FF8000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E77300"/>
        </a:accent6>
        <a:hlink>
          <a:srgbClr val="CC0000"/>
        </a:hlink>
        <a:folHlink>
          <a:srgbClr val="C0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ster">
  <a:themeElements>
    <a:clrScheme name="PMS-40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70B9"/>
      </a:accent1>
      <a:accent2>
        <a:srgbClr val="20285D"/>
      </a:accent2>
      <a:accent3>
        <a:srgbClr val="97AAB6"/>
      </a:accent3>
      <a:accent4>
        <a:srgbClr val="F1BF1E"/>
      </a:accent4>
      <a:accent5>
        <a:srgbClr val="B7CDD1"/>
      </a:accent5>
      <a:accent6>
        <a:srgbClr val="085377"/>
      </a:accent6>
      <a:hlink>
        <a:srgbClr val="0563C1"/>
      </a:hlink>
      <a:folHlink>
        <a:srgbClr val="954F72"/>
      </a:folHlink>
    </a:clrScheme>
    <a:fontScheme name="Verdana-Arial">
      <a:majorFont>
        <a:latin typeface="Arial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13FEA62-0B6A-1347-A27E-1BEA605C9AA3}" vid="{2D4CF2D1-34B5-9640-A4D4-E60919F3BC6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1559</Words>
  <Application>Microsoft Office PowerPoint</Application>
  <PresentationFormat>On-screen Show (4:3)</PresentationFormat>
  <Paragraphs>442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ＭＳ Ｐゴシック</vt:lpstr>
      <vt:lpstr>.AppleSystemUIFont</vt:lpstr>
      <vt:lpstr>Arial</vt:lpstr>
      <vt:lpstr>Calibri</vt:lpstr>
      <vt:lpstr>Century Gothic</vt:lpstr>
      <vt:lpstr>Courier New</vt:lpstr>
      <vt:lpstr>Georgia</vt:lpstr>
      <vt:lpstr>Helvetica</vt:lpstr>
      <vt:lpstr>Lucida Sans</vt:lpstr>
      <vt:lpstr>LucidaGrande</vt:lpstr>
      <vt:lpstr>Microsoft Sans Serif</vt:lpstr>
      <vt:lpstr>MS Pゴシック</vt:lpstr>
      <vt:lpstr>Oswald</vt:lpstr>
      <vt:lpstr>Verdana</vt:lpstr>
      <vt:lpstr>Wingdings</vt:lpstr>
      <vt:lpstr>406 Executive Review Template</vt:lpstr>
      <vt:lpstr>1_Custom Design</vt:lpstr>
      <vt:lpstr>1_406 Executive Review Template</vt:lpstr>
      <vt:lpstr>Master</vt:lpstr>
      <vt:lpstr>  Unmanned Maritime Autonomy Architecture</vt:lpstr>
      <vt:lpstr>What is UMAA?</vt:lpstr>
      <vt:lpstr>Systems of Today</vt:lpstr>
      <vt:lpstr>Interface Standards Approach</vt:lpstr>
      <vt:lpstr>Shared Services Approach</vt:lpstr>
      <vt:lpstr>PowerPoint Presentation</vt:lpstr>
      <vt:lpstr>PowerPoint Presentation</vt:lpstr>
      <vt:lpstr>Unmanned System Standards</vt:lpstr>
      <vt:lpstr>Alignment of UMAA and CCS</vt:lpstr>
      <vt:lpstr>UMAA Products</vt:lpstr>
      <vt:lpstr>UMAA Interface Control Documents</vt:lpstr>
      <vt:lpstr>Release of ICDs and IDL</vt:lpstr>
      <vt:lpstr>Industry Participation</vt:lpstr>
      <vt:lpstr>Process Workflow</vt:lpstr>
      <vt:lpstr>UMAA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2022-07-28T02:44:31Z</dcterms:created>
  <dcterms:modified xsi:type="dcterms:W3CDTF">2022-07-28T02:44:51Z</dcterms:modified>
  <cp:contentStatus/>
</cp:coreProperties>
</file>